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059F1-72EA-204F-B86C-45113E7AA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44212-C814-5342-B305-723D927CF7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BDD4C4E-67A1-CC4F-9558-A8BFBEAB61A1}" type="datetimeFigureOut">
              <a:rPr lang="en-CA"/>
              <a:pPr>
                <a:defRPr/>
              </a:pPr>
              <a:t>2020-01-13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66FB-1706-5542-804E-442598056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6CCB3-107B-BB46-908C-B317F0FC31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43F5E6-17DA-124A-9A44-EF4DC9A45BA3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B8EE32-4CF6-0047-901C-28A235C09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FFB57F-FB7B-E640-B1D4-D0470ADAA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9D3B8-4A9C-214B-A8C4-C3EDCA3F0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6E9F0-E993-2B47-B764-0868ACAA0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2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DB55B4-04D2-E241-AC48-E50481B95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25AE02-7C73-AF47-BE13-E104813DC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790741-28D6-1C40-AB2C-C7D0F9BDB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2BFB6-3E63-3F4F-9A81-C83026F5F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2D2BA7-6329-C84B-B305-85AEE1428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D3987-12E1-824B-B467-5549CBBCF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70053D-26BE-8147-923C-92C91BD21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4A1DB-1306-8246-B08D-B31CCF3C3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34E46F-7535-364F-97F7-EDC34F1F2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300529-7158-B747-A6B6-FF14F26A3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0AA2E-3C55-5B4D-AB28-462BB11FD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977CB-2156-4540-912E-901E306C5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34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98F58C-1F4C-7D47-A1A3-25E8BEAAE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446433-A595-A542-83D4-34F8747B9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FB267F-0012-7F40-B64E-B2C4D3387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C6FA3-753D-3E48-A4C3-A8CE1EB74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9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6A1F3-446B-B449-B512-B5D898086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6097C-2DD6-1242-A71B-C33995239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03F23-9CB4-CB44-95D0-6552CB119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BF0C2-88BF-284F-9CAD-DC2D8CAE5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7DFBC8-583A-404C-ADE6-72F77C64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F4CC5-4ABC-4F4A-93BC-0884F2AD7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54CA73-BE17-DE4C-8428-785C8CE8C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1428F-B482-874E-871D-98DDB7FA2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7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E0529-76AA-F147-A6C8-93EFDB3AC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36FD0-AB0B-964F-BB60-3089587330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18D6F3-959D-B948-A92E-A7C8B11A0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3788B-EC3F-7543-A440-428F54384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9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1148F-6884-AD48-82F5-866CD6DF8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DE55E-4458-B245-8E98-C327B1D31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06783-282C-2147-AC34-B30AAC27B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FC088-583A-754F-803C-AFC06FCE5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8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D98522-AF71-A546-823C-826FF8FC3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2EBC2A-A0EB-1945-BC41-A3F8CE286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A3A8DD-5F22-EF41-9CBD-29E2A834E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DFD8-9414-9547-8A9D-03D651CF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5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AD940-8FE6-DE43-93A3-882BA776E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396917-8B6F-9E4F-BCA8-CF67EA35B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023CFA-EBEE-EF48-AB49-12734934D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9FB29-D918-2543-ACB3-04E74EA78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5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8505D6-ED59-4C45-AF26-FEFD1B752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9399E0-9EE6-AB41-9A47-BEE730A22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9A2404-A862-694C-857C-A37850E2B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ADE0B-EDAC-5A46-805F-4C496CAF5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27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76CB9-53B5-1247-8F6D-1848598B6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A537E-ABD5-F941-9EF6-D0462BA21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05E90-FC12-884D-B951-D97218955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2DA95-43E0-C14B-B256-7532CE6EA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3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82C75-8E57-F64E-9A2D-860494B86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5B1B6-95BB-E640-A41E-1DBDA1648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72229-A8C5-AA43-9A5A-487175DFA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07545-812B-7446-A7A8-15176EF80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AB683-CFED-4A4D-8972-3583CAA41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1D6867-4590-024F-8F24-6C37A87ED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412CA2-B9D8-7F42-8227-6D0A21F16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F0AB1F-2A1E-7D45-8583-5B12A087EF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C8DA2-10AE-8543-A7EF-FEEF52D201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3EA2DA-CAB6-B845-9331-5D661E0226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en/d/da/Lichen_reproduction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le of seaweed">
            <a:extLst>
              <a:ext uri="{FF2B5EF4-FFF2-40B4-BE49-F238E27FC236}">
                <a16:creationId xmlns:a16="http://schemas.microsoft.com/office/drawing/2014/main" id="{437A2D31-9451-4E49-B94A-857D7476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>
            <a:extLst>
              <a:ext uri="{FF2B5EF4-FFF2-40B4-BE49-F238E27FC236}">
                <a16:creationId xmlns:a16="http://schemas.microsoft.com/office/drawing/2014/main" id="{7CD461B5-47A8-6845-A11D-53471775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9144000" cy="685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3643390-E313-5146-A77B-9E40E3FE74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159375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altLang="en-US" sz="4000" b="1" i="1"/>
              <a:t>Aquatic Plants – Green Algae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54ADCB32-A1B5-434D-BCDC-5F08E201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www.onacd.ca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AB61E01-BD51-EC46-9FAB-538FE9DC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1945C14-9449-9346-8BA7-7DC1D9C9E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Ulva (sea lettuce)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0AEA4033-8069-A245-9B08-BE8A144380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648200" cy="60198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Multicellular</a:t>
            </a:r>
            <a:r>
              <a:rPr lang="en-US" altLang="en-US" sz="2800"/>
              <a:t> green algae (looks like a plant)</a:t>
            </a:r>
          </a:p>
          <a:p>
            <a:pPr eaLnBrk="1" hangingPunct="1"/>
            <a:r>
              <a:rPr lang="en-US" altLang="en-US" sz="2800"/>
              <a:t>Lives in </a:t>
            </a:r>
            <a:r>
              <a:rPr lang="en-US" altLang="en-US" sz="2800" b="1"/>
              <a:t>marine</a:t>
            </a:r>
            <a:r>
              <a:rPr lang="en-US" altLang="en-US" sz="2800"/>
              <a:t> and </a:t>
            </a:r>
            <a:r>
              <a:rPr lang="en-US" altLang="en-US" sz="2800" b="1"/>
              <a:t>brackish</a:t>
            </a:r>
            <a:r>
              <a:rPr lang="en-US" altLang="en-US" sz="2800"/>
              <a:t> water</a:t>
            </a:r>
          </a:p>
          <a:p>
            <a:pPr eaLnBrk="1" hangingPunct="1"/>
            <a:r>
              <a:rPr lang="en-US" altLang="en-US" sz="2800"/>
              <a:t>Has </a:t>
            </a:r>
            <a:r>
              <a:rPr lang="en-US" altLang="en-US" sz="2800" b="1"/>
              <a:t>flat, blade like leaves</a:t>
            </a:r>
            <a:r>
              <a:rPr lang="en-US" altLang="en-US" sz="2800"/>
              <a:t> called a </a:t>
            </a:r>
            <a:r>
              <a:rPr lang="en-US" altLang="en-US" sz="2800" b="1"/>
              <a:t>thallus </a:t>
            </a:r>
            <a:r>
              <a:rPr lang="en-US" altLang="en-US" sz="2800"/>
              <a:t>which is made up of </a:t>
            </a:r>
            <a:r>
              <a:rPr lang="en-US" altLang="en-US" sz="2800" b="1"/>
              <a:t>two layers of cells</a:t>
            </a:r>
          </a:p>
          <a:p>
            <a:pPr eaLnBrk="1" hangingPunct="1"/>
            <a:r>
              <a:rPr lang="en-US" altLang="en-US" sz="2800"/>
              <a:t>Undergoes </a:t>
            </a:r>
            <a:r>
              <a:rPr lang="en-US" altLang="en-US" sz="2800" b="1"/>
              <a:t>alternation of generations</a:t>
            </a:r>
            <a:r>
              <a:rPr lang="en-US" altLang="en-US" sz="2800"/>
              <a:t> to reproduce</a:t>
            </a:r>
          </a:p>
          <a:p>
            <a:pPr eaLnBrk="1" hangingPunct="1"/>
            <a:r>
              <a:rPr lang="en-US" altLang="en-US" sz="2800"/>
              <a:t>Gametes are </a:t>
            </a:r>
            <a:r>
              <a:rPr lang="en-US" altLang="en-US" sz="2800" b="1"/>
              <a:t>free-swimming</a:t>
            </a:r>
            <a:r>
              <a:rPr lang="en-US" altLang="en-US" sz="2800"/>
              <a:t> and a </a:t>
            </a:r>
            <a:r>
              <a:rPr lang="en-US" altLang="en-US" sz="2800" b="1"/>
              <a:t>zygote</a:t>
            </a:r>
            <a:r>
              <a:rPr lang="en-US" altLang="en-US" sz="2800"/>
              <a:t> is formed in the water</a:t>
            </a:r>
          </a:p>
        </p:txBody>
      </p:sp>
      <p:pic>
        <p:nvPicPr>
          <p:cNvPr id="11269" name="Picture 5" descr="Ulva">
            <a:extLst>
              <a:ext uri="{FF2B5EF4-FFF2-40B4-BE49-F238E27FC236}">
                <a16:creationId xmlns:a16="http://schemas.microsoft.com/office/drawing/2014/main" id="{431FAAA3-46D8-6D4B-B675-3300F03E07A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14400"/>
            <a:ext cx="4160838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A6A5D8E3-12A6-504E-9C08-7C81E019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D2164FB9-2BB2-2A48-941D-39474C750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Ulva Life Cycle</a:t>
            </a:r>
          </a:p>
        </p:txBody>
      </p:sp>
      <p:pic>
        <p:nvPicPr>
          <p:cNvPr id="12292" name="Picture 4" descr="Ulva life cycle">
            <a:extLst>
              <a:ext uri="{FF2B5EF4-FFF2-40B4-BE49-F238E27FC236}">
                <a16:creationId xmlns:a16="http://schemas.microsoft.com/office/drawing/2014/main" id="{10507CB6-47C3-7B47-BDD6-3CB27CA9E8B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838200"/>
            <a:ext cx="59436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11">
            <a:extLst>
              <a:ext uri="{FF2B5EF4-FFF2-40B4-BE49-F238E27FC236}">
                <a16:creationId xmlns:a16="http://schemas.microsoft.com/office/drawing/2014/main" id="{FB688C2C-0A95-4A41-912E-D4405791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0525"/>
            <a:ext cx="2286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Can you label in the diagram where mitosis would be taking place?</a:t>
            </a:r>
            <a:r>
              <a:rPr lang="en-US" altLang="en-US" sz="1800"/>
              <a:t> 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E83A9EC7-0B98-2E48-850F-B45B0754D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098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AE4175D-0D0F-8E43-BCD4-8E8D78113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4572000" cy="5105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D40C20A4-FB81-1B46-BB7C-61C87D11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6E411100-4A95-4047-8D4F-D7E35423B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Lichens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7A93E7C-0D90-0E45-A3A4-8C3B6896C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41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Can be formed by a symbiotic relationship between a green algae and a fungus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fungus provides the algae with water and minerals that it absorbs from whatever it is growing on, and also protects the algae by retaining water and serving as a larger capture area for minerals and nutrients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13318" name="Picture 5" descr="Image:Lichen reproduction1.jpg">
            <a:hlinkClick r:id="rId2"/>
            <a:extLst>
              <a:ext uri="{FF2B5EF4-FFF2-40B4-BE49-F238E27FC236}">
                <a16:creationId xmlns:a16="http://schemas.microsoft.com/office/drawing/2014/main" id="{6D178B49-80F7-E24F-A1B3-9ED28A71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719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5079FC93-ED16-344D-A759-9B8490BD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5715000" cy="5334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951F4E3B-6FA2-C04E-8BDC-D45AE8BBC8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533400"/>
            <a:ext cx="3124200" cy="5592763"/>
          </a:xfrm>
        </p:spPr>
        <p:txBody>
          <a:bodyPr/>
          <a:lstStyle/>
          <a:p>
            <a:pPr eaLnBrk="1" hangingPunct="1"/>
            <a:r>
              <a:rPr lang="en-US" altLang="en-US" sz="2400"/>
              <a:t>The algal cells use minerals and water to make food (by photosynthesis!) for the fungus and itself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The fungus surrounds the algal cells and one cannot live without the other</a:t>
            </a:r>
          </a:p>
          <a:p>
            <a:pPr eaLnBrk="1" hangingPunct="1">
              <a:buFontTx/>
              <a:buNone/>
            </a:pPr>
            <a:endParaRPr lang="en-US" altLang="en-US" sz="2400"/>
          </a:p>
        </p:txBody>
      </p:sp>
      <p:pic>
        <p:nvPicPr>
          <p:cNvPr id="14340" name="Picture 7" descr="Cross-section through the lichen Pseudevernia furfuracea with plainly visible layer of green algae under the surface">
            <a:extLst>
              <a:ext uri="{FF2B5EF4-FFF2-40B4-BE49-F238E27FC236}">
                <a16:creationId xmlns:a16="http://schemas.microsoft.com/office/drawing/2014/main" id="{D5C48D04-2227-BC4E-9628-45160D92052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5334000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8">
            <a:extLst>
              <a:ext uri="{FF2B5EF4-FFF2-40B4-BE49-F238E27FC236}">
                <a16:creationId xmlns:a16="http://schemas.microsoft.com/office/drawing/2014/main" id="{C2231544-EC60-2943-A79F-DD392B85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563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Above: Cross-section through the lichen </a:t>
            </a:r>
            <a:r>
              <a:rPr lang="en-US" altLang="en-US" sz="1800" i="1"/>
              <a:t>Pseudevernia furfuracea</a:t>
            </a:r>
            <a:r>
              <a:rPr lang="en-US" altLang="en-US" sz="1800"/>
              <a:t> with plainly visible layer of green algae under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C1F60874-9B53-704F-BE89-80EE24207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89343F6-73E4-3C4F-BCB6-5AD1823D5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5 Really Bad Algae Jokes…..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E2428B1-A46D-E043-AADA-731C30902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991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Why did the algae and the fungus get married?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They took a lichen to each other.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Why do many algae couples drift apart?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They prefer planktonic relationships.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Why couldn't the algae keep a girlfriend?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He wasn't a fungi.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Why did the algae get pulled over on his way to the pond?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He was chloro-plastered.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i="1"/>
              <a:t>Why did the algae fail math?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He divided when multiplying.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5BADAC9-C5FE-AB48-910E-5E8FCD95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Algae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D2D7D-2124-714F-8283-96B4C545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600" dirty="0"/>
              <a:t>Naming</a:t>
            </a:r>
          </a:p>
          <a:p>
            <a:pPr lvl="1" eaLnBrk="1" hangingPunct="1">
              <a:defRPr/>
            </a:pPr>
            <a:r>
              <a:rPr lang="en-US" sz="3200" b="1" u="sng" dirty="0">
                <a:solidFill>
                  <a:srgbClr val="C00000"/>
                </a:solidFill>
                <a:ea typeface="+mn-ea"/>
                <a:cs typeface="+mn-cs"/>
              </a:rPr>
              <a:t>Rhodo</a:t>
            </a:r>
            <a:r>
              <a:rPr lang="en-US" sz="3200" b="1" dirty="0">
                <a:ea typeface="+mn-ea"/>
                <a:cs typeface="+mn-cs"/>
              </a:rPr>
              <a:t>phyta = </a:t>
            </a:r>
            <a:r>
              <a:rPr lang="en-US" sz="3200" b="1" dirty="0">
                <a:solidFill>
                  <a:srgbClr val="C00000"/>
                </a:solidFill>
                <a:ea typeface="+mn-ea"/>
                <a:cs typeface="+mn-cs"/>
              </a:rPr>
              <a:t>Red</a:t>
            </a:r>
            <a:r>
              <a:rPr lang="en-US" sz="3200" b="1" dirty="0">
                <a:ea typeface="+mn-ea"/>
                <a:cs typeface="+mn-cs"/>
              </a:rPr>
              <a:t> Algae</a:t>
            </a:r>
            <a:endParaRPr lang="en-CA" sz="32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3200" b="1" u="sng" dirty="0">
                <a:solidFill>
                  <a:srgbClr val="00B050"/>
                </a:solidFill>
                <a:ea typeface="+mn-ea"/>
                <a:cs typeface="+mn-cs"/>
              </a:rPr>
              <a:t>Chloro</a:t>
            </a:r>
            <a:r>
              <a:rPr lang="en-US" sz="3200" b="1" dirty="0">
                <a:ea typeface="+mn-ea"/>
                <a:cs typeface="+mn-cs"/>
              </a:rPr>
              <a:t>phyta = </a:t>
            </a:r>
            <a:r>
              <a:rPr lang="en-US" sz="3200" b="1" dirty="0">
                <a:solidFill>
                  <a:srgbClr val="00B050"/>
                </a:solidFill>
                <a:ea typeface="+mn-ea"/>
                <a:cs typeface="+mn-cs"/>
              </a:rPr>
              <a:t>Green</a:t>
            </a:r>
            <a:r>
              <a:rPr lang="en-US" sz="3200" b="1" dirty="0">
                <a:ea typeface="+mn-ea"/>
                <a:cs typeface="+mn-cs"/>
              </a:rPr>
              <a:t> Algae</a:t>
            </a:r>
            <a:endParaRPr lang="en-CA" sz="32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3200" b="1" u="sng" dirty="0">
                <a:solidFill>
                  <a:srgbClr val="996633"/>
                </a:solidFill>
                <a:ea typeface="+mn-ea"/>
                <a:cs typeface="+mn-cs"/>
              </a:rPr>
              <a:t>Phaeo</a:t>
            </a:r>
            <a:r>
              <a:rPr lang="en-US" sz="3200" b="1" dirty="0">
                <a:ea typeface="+mn-ea"/>
                <a:cs typeface="+mn-cs"/>
              </a:rPr>
              <a:t>phyta = </a:t>
            </a:r>
            <a:r>
              <a:rPr lang="en-US" sz="3200" b="1" dirty="0">
                <a:solidFill>
                  <a:srgbClr val="996633"/>
                </a:solidFill>
                <a:ea typeface="+mn-ea"/>
                <a:cs typeface="+mn-cs"/>
              </a:rPr>
              <a:t>Brown</a:t>
            </a:r>
            <a:r>
              <a:rPr lang="en-US" sz="3200" b="1" dirty="0">
                <a:ea typeface="+mn-ea"/>
                <a:cs typeface="+mn-cs"/>
              </a:rPr>
              <a:t> Algae</a:t>
            </a:r>
            <a:endParaRPr lang="en-CA" sz="32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8E9BFC4-BFE9-2E4D-8B40-CBDE07C2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Characteristics of Algae </a:t>
            </a:r>
            <a:endParaRPr lang="en-CA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65C3242-4317-D847-869F-951A4EBAB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They are built up of multiple cells</a:t>
            </a:r>
            <a:endParaRPr lang="en-CA" altLang="en-US"/>
          </a:p>
          <a:p>
            <a:pPr lvl="1" eaLnBrk="1" hangingPunct="1"/>
            <a:r>
              <a:rPr lang="en-US" altLang="en-US"/>
              <a:t>They have organelles </a:t>
            </a:r>
            <a:endParaRPr lang="en-CA" altLang="en-US"/>
          </a:p>
          <a:p>
            <a:pPr lvl="1" eaLnBrk="1" hangingPunct="1"/>
            <a:r>
              <a:rPr lang="en-US" altLang="en-US"/>
              <a:t>They use the photosynthesis reaction to obtain energy in the form of sugar (glucose)</a:t>
            </a:r>
            <a:endParaRPr lang="en-CA" altLang="en-US"/>
          </a:p>
          <a:p>
            <a:pPr lvl="1" eaLnBrk="1" hangingPunct="1"/>
            <a:r>
              <a:rPr lang="en-US" altLang="en-US"/>
              <a:t>Some are motile and contain flagella </a:t>
            </a:r>
            <a:endParaRPr lang="en-CA" altLang="en-US"/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E10E773-5EF3-5241-AC73-D9B41513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Red Algae</a:t>
            </a:r>
            <a:endParaRPr lang="en-CA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CEB42BB-FB9F-6A4B-81E5-8F2F7FD9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8600" y="1371600"/>
            <a:ext cx="5486400" cy="5181600"/>
          </a:xfrm>
        </p:spPr>
        <p:txBody>
          <a:bodyPr/>
          <a:lstStyle/>
          <a:p>
            <a:pPr lvl="1" eaLnBrk="1" hangingPunct="1"/>
            <a:r>
              <a:rPr lang="en-US" altLang="en-US" sz="3200"/>
              <a:t>Found mostly in salt water</a:t>
            </a:r>
            <a:endParaRPr lang="en-CA" altLang="en-US" sz="3200"/>
          </a:p>
          <a:p>
            <a:pPr lvl="1" eaLnBrk="1" hangingPunct="1"/>
            <a:r>
              <a:rPr lang="en-US" altLang="en-US" sz="3200"/>
              <a:t>Color pigments </a:t>
            </a:r>
            <a:endParaRPr lang="en-CA" altLang="en-US" sz="3200"/>
          </a:p>
          <a:p>
            <a:pPr lvl="2" eaLnBrk="1" hangingPunct="1"/>
            <a:r>
              <a:rPr lang="en-US" altLang="en-US" sz="2800"/>
              <a:t>Chlorophyll “a” and sometimes “d”</a:t>
            </a:r>
            <a:endParaRPr lang="en-CA" altLang="en-US" sz="2800"/>
          </a:p>
          <a:p>
            <a:pPr lvl="2" eaLnBrk="1" hangingPunct="1"/>
            <a:r>
              <a:rPr lang="en-US" altLang="en-US" sz="2800"/>
              <a:t>Carotenes</a:t>
            </a:r>
            <a:endParaRPr lang="en-CA" altLang="en-US" sz="2800"/>
          </a:p>
          <a:p>
            <a:pPr lvl="2" eaLnBrk="1" hangingPunct="1"/>
            <a:r>
              <a:rPr lang="en-US" altLang="en-US" sz="2800"/>
              <a:t>Soluble phycobilins</a:t>
            </a:r>
            <a:endParaRPr lang="en-CA" altLang="en-US" sz="2800"/>
          </a:p>
          <a:p>
            <a:pPr lvl="3" eaLnBrk="1" hangingPunct="1"/>
            <a:r>
              <a:rPr lang="en-US" altLang="en-US" sz="2400"/>
              <a:t>Red pigment </a:t>
            </a:r>
            <a:r>
              <a:rPr lang="en-US" altLang="en-US" sz="2400">
                <a:solidFill>
                  <a:srgbClr val="C00000"/>
                </a:solidFill>
              </a:rPr>
              <a:t>phycoerythrin</a:t>
            </a:r>
            <a:endParaRPr lang="en-CA" altLang="en-US" sz="2400">
              <a:solidFill>
                <a:srgbClr val="C00000"/>
              </a:solidFill>
            </a:endParaRPr>
          </a:p>
          <a:p>
            <a:pPr lvl="3" eaLnBrk="1" hangingPunct="1"/>
            <a:r>
              <a:rPr lang="en-US" altLang="en-US" sz="2400"/>
              <a:t>Blue pigment </a:t>
            </a:r>
            <a:r>
              <a:rPr lang="en-US" altLang="en-US" sz="2400">
                <a:solidFill>
                  <a:srgbClr val="0000FF"/>
                </a:solidFill>
              </a:rPr>
              <a:t>phycocyanin </a:t>
            </a:r>
            <a:r>
              <a:rPr lang="en-US" altLang="en-US" sz="2400"/>
              <a:t> </a:t>
            </a:r>
            <a:endParaRPr lang="en-CA" altLang="en-US" sz="2400"/>
          </a:p>
          <a:p>
            <a:pPr eaLnBrk="1" hangingPunct="1"/>
            <a:endParaRPr lang="en-CA" altLang="en-US"/>
          </a:p>
        </p:txBody>
      </p:sp>
      <p:pic>
        <p:nvPicPr>
          <p:cNvPr id="18436" name="Picture 2" descr="http://oceanexplorer.noaa.gov/explorations/03mex/background/seaweeds/media/fig1_dive1763_600.jpg">
            <a:extLst>
              <a:ext uri="{FF2B5EF4-FFF2-40B4-BE49-F238E27FC236}">
                <a16:creationId xmlns:a16="http://schemas.microsoft.com/office/drawing/2014/main" id="{CC90FFF8-E4A6-BC41-A1F4-6C7C52B5A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9"/>
          <a:stretch>
            <a:fillRect/>
          </a:stretch>
        </p:blipFill>
        <p:spPr bwMode="auto">
          <a:xfrm>
            <a:off x="4648200" y="514350"/>
            <a:ext cx="3835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DA7C982-A041-0A41-9278-6E9EC505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Red Algae</a:t>
            </a:r>
            <a:endParaRPr lang="en-CA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37C6728-9090-9342-A5DA-E58023E7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575" y="1371600"/>
            <a:ext cx="5534025" cy="4525963"/>
          </a:xfrm>
        </p:spPr>
        <p:txBody>
          <a:bodyPr/>
          <a:lstStyle/>
          <a:p>
            <a:pPr marL="444500" lvl="1" indent="-2667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They grow at depths of 175 meters (574.14 feet i.e. 109 times my height)</a:t>
            </a:r>
            <a:endParaRPr lang="en-CA" altLang="en-US"/>
          </a:p>
          <a:p>
            <a:pPr marL="444500" lvl="1" indent="-2667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They are red as only blue light can make it to these depths.  The color of light something absorbs is different than the color we perceive.  </a:t>
            </a:r>
            <a:endParaRPr lang="en-CA" altLang="en-US"/>
          </a:p>
          <a:p>
            <a:pPr marL="444500" lvl="1" indent="-266700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White reflects all colors and Black absorbs all colors.  </a:t>
            </a:r>
            <a:endParaRPr lang="en-CA" altLang="en-US"/>
          </a:p>
          <a:p>
            <a:pPr eaLnBrk="1" hangingPunct="1"/>
            <a:endParaRPr lang="en-CA" altLang="en-US"/>
          </a:p>
        </p:txBody>
      </p:sp>
      <p:pic>
        <p:nvPicPr>
          <p:cNvPr id="19460" name="Picture 2" descr="http://www.amadeite.com/images/articles/algues-rouges.jpg">
            <a:extLst>
              <a:ext uri="{FF2B5EF4-FFF2-40B4-BE49-F238E27FC236}">
                <a16:creationId xmlns:a16="http://schemas.microsoft.com/office/drawing/2014/main" id="{13B38B80-3189-CA48-8ADD-78F9362D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2289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DCE308B-1993-B64E-A97E-503B9DF6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Green Algae </a:t>
            </a:r>
            <a:endParaRPr lang="en-CA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91228BB-C123-7E46-AFFE-60B0B7905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Color pigments </a:t>
            </a:r>
            <a:endParaRPr lang="en-CA" altLang="en-US"/>
          </a:p>
          <a:p>
            <a:pPr lvl="2" eaLnBrk="1" hangingPunct="1"/>
            <a:r>
              <a:rPr lang="en-US" altLang="en-US"/>
              <a:t>Both chlorophyll “a” and “b”</a:t>
            </a:r>
            <a:endParaRPr lang="en-CA" altLang="en-US"/>
          </a:p>
          <a:p>
            <a:pPr lvl="2" eaLnBrk="1" hangingPunct="1"/>
            <a:r>
              <a:rPr lang="en-US" altLang="en-US"/>
              <a:t>“b” makes it more like a terrestrial plant and therefore is most successful in using photosynthesis.  </a:t>
            </a:r>
            <a:endParaRPr lang="en-CA" altLang="en-US"/>
          </a:p>
          <a:p>
            <a:pPr lvl="1" eaLnBrk="1" hangingPunct="1"/>
            <a:r>
              <a:rPr lang="en-US" altLang="en-US"/>
              <a:t>Habitats</a:t>
            </a:r>
            <a:endParaRPr lang="en-CA" altLang="en-US"/>
          </a:p>
          <a:p>
            <a:pPr lvl="2" eaLnBrk="1" hangingPunct="1"/>
            <a:r>
              <a:rPr lang="en-US" altLang="en-US"/>
              <a:t>Most commonly in freshwater</a:t>
            </a:r>
            <a:endParaRPr lang="en-CA" altLang="en-US"/>
          </a:p>
          <a:p>
            <a:pPr lvl="2" eaLnBrk="1" hangingPunct="1"/>
            <a:r>
              <a:rPr lang="en-US" altLang="en-US"/>
              <a:t>They are also found in salt water and other moist environments </a:t>
            </a:r>
            <a:endParaRPr lang="en-CA" altLang="en-US"/>
          </a:p>
          <a:p>
            <a:pPr lvl="2" eaLnBrk="1" hangingPunct="1"/>
            <a:r>
              <a:rPr lang="en-US" altLang="en-US"/>
              <a:t>Terrestrial </a:t>
            </a:r>
            <a:endParaRPr lang="en-CA" altLang="en-US"/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>
            <a:extLst>
              <a:ext uri="{FF2B5EF4-FFF2-40B4-BE49-F238E27FC236}">
                <a16:creationId xmlns:a16="http://schemas.microsoft.com/office/drawing/2014/main" id="{910EBB89-6BC2-534C-B5A5-E14E285D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205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075" name="Rectangle 14">
            <a:extLst>
              <a:ext uri="{FF2B5EF4-FFF2-40B4-BE49-F238E27FC236}">
                <a16:creationId xmlns:a16="http://schemas.microsoft.com/office/drawing/2014/main" id="{95936A0E-33B1-6A47-9B20-20DFF7D7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BF0001B-41D5-AF47-9E73-38EB6374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001931EC-73D3-6048-8C35-EAB6DFA0C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Green Algae</a:t>
            </a:r>
          </a:p>
        </p:txBody>
      </p:sp>
      <p:pic>
        <p:nvPicPr>
          <p:cNvPr id="3078" name="Picture 5" descr="Chlamydomonas165">
            <a:extLst>
              <a:ext uri="{FF2B5EF4-FFF2-40B4-BE49-F238E27FC236}">
                <a16:creationId xmlns:a16="http://schemas.microsoft.com/office/drawing/2014/main" id="{E923F64D-EA87-034B-B16A-30354BD394C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1800"/>
            <a:ext cx="33528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9" descr="800px-Spirogyra">
            <a:extLst>
              <a:ext uri="{FF2B5EF4-FFF2-40B4-BE49-F238E27FC236}">
                <a16:creationId xmlns:a16="http://schemas.microsoft.com/office/drawing/2014/main" id="{B824D703-595F-AD4C-95F5-322D3C42EC9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971800"/>
            <a:ext cx="44958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7" descr="Ulva">
            <a:extLst>
              <a:ext uri="{FF2B5EF4-FFF2-40B4-BE49-F238E27FC236}">
                <a16:creationId xmlns:a16="http://schemas.microsoft.com/office/drawing/2014/main" id="{74CEE507-EEE3-D94B-A509-348EFFB6210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900" y="2971800"/>
            <a:ext cx="25781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11">
            <a:extLst>
              <a:ext uri="{FF2B5EF4-FFF2-40B4-BE49-F238E27FC236}">
                <a16:creationId xmlns:a16="http://schemas.microsoft.com/office/drawing/2014/main" id="{6F7E612C-A0DE-B64B-920D-53106C850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150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Chlamydomonas</a:t>
            </a:r>
          </a:p>
        </p:txBody>
      </p:sp>
      <p:sp>
        <p:nvSpPr>
          <p:cNvPr id="3082" name="Text Box 12">
            <a:extLst>
              <a:ext uri="{FF2B5EF4-FFF2-40B4-BE49-F238E27FC236}">
                <a16:creationId xmlns:a16="http://schemas.microsoft.com/office/drawing/2014/main" id="{C3224ED4-2D93-6144-98DA-B3780E67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150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Spirogyra</a:t>
            </a:r>
          </a:p>
        </p:txBody>
      </p:sp>
      <p:sp>
        <p:nvSpPr>
          <p:cNvPr id="3083" name="Text Box 13">
            <a:extLst>
              <a:ext uri="{FF2B5EF4-FFF2-40B4-BE49-F238E27FC236}">
                <a16:creationId xmlns:a16="http://schemas.microsoft.com/office/drawing/2014/main" id="{D48F4D37-B89A-6A4C-9113-E7136D8E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150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Ulva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2225DFA2-6F2A-624D-8211-372611AA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/>
              <a:t>There are approximately </a:t>
            </a:r>
            <a:r>
              <a:rPr lang="en-US" altLang="en-US" sz="2400" b="1" i="1"/>
              <a:t>6000 species</a:t>
            </a:r>
            <a:r>
              <a:rPr lang="en-US" altLang="en-US" sz="2400" i="1"/>
              <a:t> of green algae.  Many live their lives as </a:t>
            </a:r>
            <a:r>
              <a:rPr lang="en-US" altLang="en-US" sz="2400" b="1" i="1"/>
              <a:t>single cells</a:t>
            </a:r>
            <a:r>
              <a:rPr lang="en-US" altLang="en-US" sz="2400" i="1"/>
              <a:t> while others form </a:t>
            </a:r>
            <a:r>
              <a:rPr lang="en-US" altLang="en-US" sz="2400" b="1" i="1"/>
              <a:t>colonies</a:t>
            </a:r>
            <a:r>
              <a:rPr lang="en-US" altLang="en-US" sz="2400" i="1"/>
              <a:t> </a:t>
            </a:r>
            <a:r>
              <a:rPr lang="en-US" altLang="en-US" sz="2400" b="1" i="1"/>
              <a:t>or long filaments</a:t>
            </a:r>
            <a:r>
              <a:rPr lang="en-US" altLang="en-US" sz="2400" i="1"/>
              <a:t>. Species of green algae can be </a:t>
            </a:r>
            <a:r>
              <a:rPr lang="en-US" altLang="en-US" sz="2400" b="1" i="1"/>
              <a:t>aquatic</a:t>
            </a:r>
            <a:r>
              <a:rPr lang="en-US" altLang="en-US" sz="2400" i="1"/>
              <a:t> (freshwater or marine) or </a:t>
            </a:r>
            <a:r>
              <a:rPr lang="en-US" altLang="en-US" sz="2400" b="1" i="1"/>
              <a:t>terrestrial</a:t>
            </a:r>
            <a:r>
              <a:rPr lang="en-US" altLang="en-US" sz="2400" i="1"/>
              <a:t>. Some green algae are even capable of </a:t>
            </a:r>
            <a:r>
              <a:rPr lang="en-US" altLang="en-US" sz="2400" b="1" i="1"/>
              <a:t>forming symbiotic relationships</a:t>
            </a:r>
            <a:r>
              <a:rPr lang="en-US" altLang="en-US" sz="2400" i="1"/>
              <a:t> with fungi to form </a:t>
            </a:r>
            <a:r>
              <a:rPr lang="en-US" altLang="en-US" sz="2400" b="1" i="1"/>
              <a:t>lichens.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antssweetstuff.com/wp-content/uploads/2013/05/Mini-Sour-Gummy-Rings.jpg">
            <a:extLst>
              <a:ext uri="{FF2B5EF4-FFF2-40B4-BE49-F238E27FC236}">
                <a16:creationId xmlns:a16="http://schemas.microsoft.com/office/drawing/2014/main" id="{478CE354-5C46-CE41-A061-13FF4854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7463"/>
            <a:ext cx="1026477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2EF28BB7-841B-B64C-9A69-55C768C1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Brown Algae </a:t>
            </a:r>
            <a:endParaRPr lang="en-CA" altLang="en-US"/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BDDB2451-2ED9-CF41-8833-08FFD0C3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They are the largest algae in terms of size.</a:t>
            </a:r>
            <a:endParaRPr lang="en-CA" altLang="en-US"/>
          </a:p>
          <a:p>
            <a:pPr lvl="1" eaLnBrk="1" hangingPunct="1"/>
            <a:r>
              <a:rPr lang="en-US" altLang="en-US"/>
              <a:t>Color pigments </a:t>
            </a:r>
            <a:endParaRPr lang="en-CA" altLang="en-US"/>
          </a:p>
          <a:p>
            <a:pPr lvl="2" eaLnBrk="1" hangingPunct="1"/>
            <a:r>
              <a:rPr lang="en-US" altLang="en-US"/>
              <a:t>Chlorophyll “a” and sometimes “c”</a:t>
            </a:r>
            <a:endParaRPr lang="en-CA" altLang="en-US"/>
          </a:p>
          <a:p>
            <a:pPr lvl="2" eaLnBrk="1" hangingPunct="1"/>
            <a:r>
              <a:rPr lang="en-US" altLang="en-US"/>
              <a:t>Fucoxanthin </a:t>
            </a:r>
            <a:endParaRPr lang="en-CA" altLang="en-US"/>
          </a:p>
          <a:p>
            <a:pPr lvl="1" eaLnBrk="1" hangingPunct="1"/>
            <a:r>
              <a:rPr lang="en-US" altLang="en-US"/>
              <a:t>Algin, which is produced by brown algae, has many functions in society</a:t>
            </a:r>
            <a:endParaRPr lang="en-CA" altLang="en-US"/>
          </a:p>
          <a:p>
            <a:pPr lvl="2" eaLnBrk="1" hangingPunct="1"/>
            <a:r>
              <a:rPr lang="en-US" altLang="en-US"/>
              <a:t>Puddings, pie and cake fillings</a:t>
            </a:r>
            <a:endParaRPr lang="en-CA" altLang="en-US"/>
          </a:p>
          <a:p>
            <a:pPr lvl="2" eaLnBrk="1" hangingPunct="1"/>
            <a:r>
              <a:rPr lang="en-US" altLang="en-US"/>
              <a:t>Candy</a:t>
            </a:r>
            <a:endParaRPr lang="en-CA" altLang="en-US"/>
          </a:p>
          <a:p>
            <a:pPr lvl="2" eaLnBrk="1" hangingPunct="1"/>
            <a:r>
              <a:rPr lang="en-US" altLang="en-US"/>
              <a:t>Toothpaste </a:t>
            </a:r>
            <a:endParaRPr lang="en-CA" altLang="en-US"/>
          </a:p>
          <a:p>
            <a:pPr lvl="2" eaLnBrk="1" hangingPunct="1"/>
            <a:r>
              <a:rPr lang="en-US" altLang="en-US"/>
              <a:t>Hand lotion</a:t>
            </a:r>
            <a:endParaRPr lang="en-CA" altLang="en-US"/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eaotter.com/marine/research/nereocystis/luetkeana/pics/luetkeana.jpg">
            <a:extLst>
              <a:ext uri="{FF2B5EF4-FFF2-40B4-BE49-F238E27FC236}">
                <a16:creationId xmlns:a16="http://schemas.microsoft.com/office/drawing/2014/main" id="{610036FC-89E0-C14A-B82C-66AE9A5A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37778"/>
          <a:stretch>
            <a:fillRect/>
          </a:stretch>
        </p:blipFill>
        <p:spPr bwMode="auto">
          <a:xfrm>
            <a:off x="152400" y="228600"/>
            <a:ext cx="317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345C666E-C2C6-264D-97C7-AC1E8AEF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4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Brown Algae </a:t>
            </a:r>
            <a:endParaRPr lang="en-CA" altLang="en-US"/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E830434C-A0A1-8A46-9FBE-4A3B964D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0" y="1371600"/>
            <a:ext cx="6172200" cy="23622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Larger forms contain airbladders used for floatation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CA" altLang="en-US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They can grow up to 100 m long.</a:t>
            </a:r>
            <a:endParaRPr lang="en-CA" altLang="en-US"/>
          </a:p>
          <a:p>
            <a:pPr eaLnBrk="1" hangingPunct="1"/>
            <a:endParaRPr lang="en-CA" altLang="en-US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0A761068-3D21-FC4E-80F6-C66C189A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4154488"/>
            <a:ext cx="9296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An obvious example from BC is bull kelp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When scuba diving this kelp is awesome to observe at depth, but problematic to swim through as it can get tangled on your scuba tank.  </a:t>
            </a:r>
            <a:endParaRPr lang="en-CA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he inside of a chloroplast">
            <a:extLst>
              <a:ext uri="{FF2B5EF4-FFF2-40B4-BE49-F238E27FC236}">
                <a16:creationId xmlns:a16="http://schemas.microsoft.com/office/drawing/2014/main" id="{6EB07E56-2012-434C-A41F-DFBAE868993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419600" cy="296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CAAC5D79-72AF-A041-AF43-A79E2B809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B19841B-A4DC-754A-BE26-90D307A6E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900" b="1" i="1"/>
              <a:t>Characteristics of Green Algae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E51D0C7-E7FF-F14E-935B-45DE34A883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8763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Most contain </a:t>
            </a:r>
            <a:r>
              <a:rPr lang="en-US" altLang="en-US" sz="2800" b="1"/>
              <a:t>chloroplasts</a:t>
            </a:r>
            <a:r>
              <a:rPr lang="en-US" altLang="en-US" sz="2800"/>
              <a:t>                                                   and </a:t>
            </a:r>
            <a:r>
              <a:rPr lang="en-US" altLang="en-US" sz="2800" b="1"/>
              <a:t>nuclei </a:t>
            </a:r>
            <a:r>
              <a:rPr lang="en-US" altLang="en-US" sz="2800"/>
              <a:t>(chlorophylls a                                         &amp; b give them the green                                                 color)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Have </a:t>
            </a:r>
            <a:r>
              <a:rPr lang="en-US" altLang="en-US" sz="2800" b="1"/>
              <a:t>mitochondria</a:t>
            </a:r>
            <a:r>
              <a:rPr lang="en-US" altLang="en-US" sz="2800"/>
              <a:t> with                                          flat cristae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Some have </a:t>
            </a:r>
            <a:r>
              <a:rPr lang="en-US" altLang="en-US" sz="2800" b="1"/>
              <a:t>flagella </a:t>
            </a:r>
            <a:r>
              <a:rPr lang="en-US" altLang="en-US" sz="2800"/>
              <a:t>for                                     movement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All have </a:t>
            </a:r>
            <a:r>
              <a:rPr lang="en-US" altLang="en-US" sz="2800" b="1"/>
              <a:t>cell walls</a:t>
            </a:r>
            <a:r>
              <a:rPr lang="en-US" altLang="en-US" sz="2800"/>
              <a:t> that contain </a:t>
            </a:r>
            <a:r>
              <a:rPr lang="en-US" altLang="en-US" sz="2800" b="1"/>
              <a:t>cellulose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Some species can reproduce </a:t>
            </a:r>
            <a:r>
              <a:rPr lang="en-US" altLang="en-US" sz="2800" b="1"/>
              <a:t>asexually by fission, fragmentation or zoospores</a:t>
            </a:r>
            <a:r>
              <a:rPr lang="en-US" altLang="en-US" sz="2800"/>
              <a:t> (motile spores)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Most species can reproduce sexually using a method called “</a:t>
            </a:r>
            <a:r>
              <a:rPr lang="en-US" altLang="en-US" sz="2800" b="1"/>
              <a:t>alternation of generations</a:t>
            </a:r>
            <a:r>
              <a:rPr lang="en-US" altLang="en-US" sz="2800"/>
              <a:t>” where they go through </a:t>
            </a:r>
            <a:r>
              <a:rPr lang="en-US" altLang="en-US" sz="2800" b="1"/>
              <a:t>2 different life stages</a:t>
            </a:r>
          </a:p>
        </p:txBody>
      </p:sp>
      <p:sp>
        <p:nvSpPr>
          <p:cNvPr id="4102" name="Line 13">
            <a:extLst>
              <a:ext uri="{FF2B5EF4-FFF2-40B4-BE49-F238E27FC236}">
                <a16:creationId xmlns:a16="http://schemas.microsoft.com/office/drawing/2014/main" id="{483F778E-0035-2349-97E9-A45704528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990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5478AC8-1804-7544-AA48-9D99E3BCC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98B6140-D8F3-A442-9112-9E92D2387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Alternation of Generations</a:t>
            </a:r>
            <a:br>
              <a:rPr lang="en-US" altLang="en-US" sz="4000" b="1" i="1"/>
            </a:br>
            <a:br>
              <a:rPr lang="en-US" altLang="en-US" sz="1400"/>
            </a:br>
            <a:r>
              <a:rPr lang="en-US" altLang="en-US" sz="4000" b="1" i="1"/>
              <a:t>What is it?</a:t>
            </a:r>
            <a:r>
              <a:rPr lang="en-US" altLang="en-US" sz="4000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FBED51-68D1-2B46-AC76-1F4E0339F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56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A life cycle in which there are </a:t>
            </a:r>
            <a:r>
              <a:rPr lang="en-US" altLang="en-US" sz="2400" b="1" i="1"/>
              <a:t>two distinct life stages</a:t>
            </a:r>
            <a:r>
              <a:rPr lang="en-US" altLang="en-US" sz="2400" i="1"/>
              <a:t>                  that occur alternately for a species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i="1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Stage 1</a:t>
            </a:r>
            <a:r>
              <a:rPr lang="en-US" altLang="en-US" sz="2400"/>
              <a:t> </a:t>
            </a:r>
            <a:r>
              <a:rPr lang="en-US" altLang="en-US" sz="2400" b="1"/>
              <a:t>(the sporophyte generation)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Diploid</a:t>
            </a:r>
            <a:r>
              <a:rPr lang="en-US" altLang="en-US"/>
              <a:t> (2N – each cell has two sets of chromosomes)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Produces </a:t>
            </a:r>
            <a:r>
              <a:rPr lang="en-US" altLang="en-US" b="1"/>
              <a:t>haploid spores by meiosis</a:t>
            </a:r>
            <a:r>
              <a:rPr lang="en-US" altLang="en-US"/>
              <a:t> and is thus called a </a:t>
            </a:r>
            <a:r>
              <a:rPr lang="en-US" altLang="en-US" b="1"/>
              <a:t>sporophyte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b="1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Stage 2 (the gametophyte generation)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/>
              <a:t>Haploid</a:t>
            </a:r>
            <a:r>
              <a:rPr lang="en-US" altLang="en-US"/>
              <a:t> (1N – each cell has one set of chromosomes)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Produces </a:t>
            </a:r>
            <a:r>
              <a:rPr lang="en-US" altLang="en-US" b="1"/>
              <a:t>gametes</a:t>
            </a:r>
            <a:r>
              <a:rPr lang="en-US" altLang="en-US"/>
              <a:t> (sex cells) </a:t>
            </a:r>
            <a:r>
              <a:rPr lang="en-US" altLang="en-US" b="1"/>
              <a:t>by mitosis</a:t>
            </a:r>
            <a:r>
              <a:rPr lang="en-US" altLang="en-US"/>
              <a:t> and is thus called the </a:t>
            </a:r>
            <a:r>
              <a:rPr lang="en-US" altLang="en-US" b="1"/>
              <a:t>gametophyte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80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Gametes then fuse to form a diploid zygote                               which grows into a new sporophyte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i="1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B596144C-5316-5C4F-9253-7EB0AD91B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4" descr="alternation of generations">
            <a:extLst>
              <a:ext uri="{FF2B5EF4-FFF2-40B4-BE49-F238E27FC236}">
                <a16:creationId xmlns:a16="http://schemas.microsoft.com/office/drawing/2014/main" id="{C725B978-E4E3-7D4D-9B7A-91E0A690F9B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86800" cy="635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lgae texture close-up">
            <a:extLst>
              <a:ext uri="{FF2B5EF4-FFF2-40B4-BE49-F238E27FC236}">
                <a16:creationId xmlns:a16="http://schemas.microsoft.com/office/drawing/2014/main" id="{24AFCC32-C6F1-A145-B7EA-B40DE97EE1D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1475"/>
            <a:ext cx="9144000" cy="6105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6">
            <a:extLst>
              <a:ext uri="{FF2B5EF4-FFF2-40B4-BE49-F238E27FC236}">
                <a16:creationId xmlns:a16="http://schemas.microsoft.com/office/drawing/2014/main" id="{E663E3F6-A93C-A14E-94B4-006B02700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82000" cy="2819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2EC10F5-6AAD-C74E-8959-215B9C364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/>
              <a:t>Let’s take a closer look at some different types of examples of members of the Green Algae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99CF0CF-E270-7047-BBEB-C61DBA19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394944F-8B07-8842-84C3-599578EB1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Chlamydomonas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785EA78-9E38-6C47-9B36-FC3F2DFC64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6388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/>
              <a:t>Characteristics</a:t>
            </a:r>
          </a:p>
          <a:p>
            <a:pPr eaLnBrk="1" hangingPunct="1"/>
            <a:r>
              <a:rPr lang="en-US" altLang="en-US" sz="2400" b="1"/>
              <a:t>Unicellular</a:t>
            </a:r>
          </a:p>
          <a:p>
            <a:pPr eaLnBrk="1" hangingPunct="1"/>
            <a:r>
              <a:rPr lang="en-US" altLang="en-US" sz="2400"/>
              <a:t>Motile, </a:t>
            </a:r>
            <a:r>
              <a:rPr lang="en-US" altLang="en-US" sz="2400" b="1"/>
              <a:t>2 equal flagella</a:t>
            </a:r>
          </a:p>
          <a:p>
            <a:pPr eaLnBrk="1" hangingPunct="1"/>
            <a:r>
              <a:rPr lang="en-US" altLang="en-US" sz="2400"/>
              <a:t>Occur in </a:t>
            </a:r>
            <a:r>
              <a:rPr lang="en-US" altLang="en-US" sz="2400" b="1"/>
              <a:t>stagnant water</a:t>
            </a:r>
            <a:r>
              <a:rPr lang="en-US" altLang="en-US" sz="2400"/>
              <a:t> and </a:t>
            </a:r>
            <a:r>
              <a:rPr lang="en-US" altLang="en-US" sz="2400" b="1"/>
              <a:t>damp soil, fresh water</a:t>
            </a:r>
            <a:r>
              <a:rPr lang="en-US" altLang="en-US" sz="2400"/>
              <a:t> and </a:t>
            </a:r>
            <a:r>
              <a:rPr lang="en-US" altLang="en-US" sz="2400" b="1"/>
              <a:t>salt water;</a:t>
            </a:r>
            <a:r>
              <a:rPr lang="en-US" altLang="en-US" sz="2400"/>
              <a:t> even in </a:t>
            </a:r>
            <a:r>
              <a:rPr lang="en-US" altLang="en-US" sz="2400" b="1"/>
              <a:t>snow</a:t>
            </a:r>
            <a:r>
              <a:rPr lang="en-US" altLang="en-US" sz="2400"/>
              <a:t>!</a:t>
            </a:r>
          </a:p>
          <a:p>
            <a:pPr eaLnBrk="1" hangingPunct="1"/>
            <a:r>
              <a:rPr lang="en-US" altLang="en-US" sz="2400"/>
              <a:t>Have a </a:t>
            </a:r>
            <a:r>
              <a:rPr lang="en-US" altLang="en-US" sz="2400" b="1"/>
              <a:t>nucleus</a:t>
            </a:r>
            <a:r>
              <a:rPr lang="en-US" altLang="en-US" sz="2400"/>
              <a:t> inside their chloroplast</a:t>
            </a:r>
          </a:p>
          <a:p>
            <a:pPr eaLnBrk="1" hangingPunct="1"/>
            <a:r>
              <a:rPr lang="en-US" altLang="en-US" sz="2400"/>
              <a:t>Possess two small </a:t>
            </a:r>
            <a:r>
              <a:rPr lang="en-US" altLang="en-US" sz="2400" b="1"/>
              <a:t>vacuoles</a:t>
            </a:r>
            <a:r>
              <a:rPr lang="en-US" altLang="en-US" sz="2400"/>
              <a:t> which function to </a:t>
            </a:r>
            <a:r>
              <a:rPr lang="en-US" altLang="en-US" sz="2400" b="1"/>
              <a:t>remove waste</a:t>
            </a:r>
          </a:p>
          <a:p>
            <a:pPr eaLnBrk="1" hangingPunct="1"/>
            <a:r>
              <a:rPr lang="en-US" altLang="en-US" sz="2400"/>
              <a:t>Have a </a:t>
            </a:r>
            <a:r>
              <a:rPr lang="en-US" altLang="en-US" sz="2400" b="1"/>
              <a:t>light sensitive, red pigment spot</a:t>
            </a:r>
            <a:r>
              <a:rPr lang="en-US" altLang="en-US" sz="2400"/>
              <a:t> which allows the cells to </a:t>
            </a:r>
            <a:r>
              <a:rPr lang="en-US" altLang="en-US" sz="2400" b="1"/>
              <a:t>swim towards light </a:t>
            </a:r>
            <a:r>
              <a:rPr lang="en-US" altLang="en-US" sz="2400"/>
              <a:t>(this is called positive phototropism)</a:t>
            </a:r>
            <a:endParaRPr lang="en-US" altLang="en-US" sz="2400" b="1"/>
          </a:p>
          <a:p>
            <a:pPr eaLnBrk="1" hangingPunct="1"/>
            <a:endParaRPr lang="en-US" altLang="en-US" sz="2400"/>
          </a:p>
        </p:txBody>
      </p:sp>
      <p:pic>
        <p:nvPicPr>
          <p:cNvPr id="8197" name="Picture 11" descr="chlamydomonas">
            <a:extLst>
              <a:ext uri="{FF2B5EF4-FFF2-40B4-BE49-F238E27FC236}">
                <a16:creationId xmlns:a16="http://schemas.microsoft.com/office/drawing/2014/main" id="{D6DC946E-51C1-C646-BEF9-684210666B2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3413" y="3886200"/>
            <a:ext cx="2744787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13" descr="Chlamydomonas165">
            <a:extLst>
              <a:ext uri="{FF2B5EF4-FFF2-40B4-BE49-F238E27FC236}">
                <a16:creationId xmlns:a16="http://schemas.microsoft.com/office/drawing/2014/main" id="{0760F72E-B240-C54C-A6D9-3C8EC795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77DB2A0F-0B48-6344-9FB6-31C4FD2C7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9219" name="Picture 8" descr="lifecycle">
            <a:extLst>
              <a:ext uri="{FF2B5EF4-FFF2-40B4-BE49-F238E27FC236}">
                <a16:creationId xmlns:a16="http://schemas.microsoft.com/office/drawing/2014/main" id="{889E02E7-2734-4747-9F33-A0DC09DEB76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14488"/>
            <a:ext cx="7620000" cy="524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38499930-E697-684B-AB6C-5E819034C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Chlamydomonas Life Cycle</a:t>
            </a:r>
          </a:p>
        </p:txBody>
      </p:sp>
      <p:sp>
        <p:nvSpPr>
          <p:cNvPr id="9221" name="Text Box 13">
            <a:extLst>
              <a:ext uri="{FF2B5EF4-FFF2-40B4-BE49-F238E27FC236}">
                <a16:creationId xmlns:a16="http://schemas.microsoft.com/office/drawing/2014/main" id="{75ACD1E5-C980-5C45-A7E5-8C363E1E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Take a good look at the diagram below of the life cycle of </a:t>
            </a:r>
            <a:r>
              <a:rPr lang="en-US" altLang="en-US" sz="1800" i="1"/>
              <a:t>Chamydomonas</a:t>
            </a:r>
            <a:r>
              <a:rPr lang="en-US" altLang="en-US" sz="1800"/>
              <a:t>                   which is an example of an </a:t>
            </a:r>
            <a:r>
              <a:rPr lang="en-US" altLang="en-US" sz="1800" b="1"/>
              <a:t>alternation of generations.</a:t>
            </a:r>
            <a:r>
              <a:rPr lang="en-US" altLang="en-US" sz="1800"/>
              <a:t>                                                                                               </a:t>
            </a:r>
            <a:r>
              <a:rPr lang="en-US" altLang="en-US" sz="1800" i="1"/>
              <a:t>Try to identify the diploid (2N) and the haploid (1N) stages of its life.</a:t>
            </a:r>
            <a:r>
              <a:rPr lang="en-US" altLang="en-US" sz="1800"/>
              <a:t>  </a:t>
            </a:r>
          </a:p>
        </p:txBody>
      </p:sp>
      <p:sp>
        <p:nvSpPr>
          <p:cNvPr id="9222" name="Rectangle 14">
            <a:extLst>
              <a:ext uri="{FF2B5EF4-FFF2-40B4-BE49-F238E27FC236}">
                <a16:creationId xmlns:a16="http://schemas.microsoft.com/office/drawing/2014/main" id="{76B0820A-3024-354B-B403-7219DC0A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400800"/>
            <a:ext cx="38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9223" name="Rectangle 15">
            <a:extLst>
              <a:ext uri="{FF2B5EF4-FFF2-40B4-BE49-F238E27FC236}">
                <a16:creationId xmlns:a16="http://schemas.microsoft.com/office/drawing/2014/main" id="{544916D3-924B-7D4A-90DD-379978BF9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400800"/>
            <a:ext cx="38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9224" name="Rectangle 16">
            <a:extLst>
              <a:ext uri="{FF2B5EF4-FFF2-40B4-BE49-F238E27FC236}">
                <a16:creationId xmlns:a16="http://schemas.microsoft.com/office/drawing/2014/main" id="{63C3A85B-D7ED-D547-AD90-C5B9832A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7600"/>
            <a:ext cx="1066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B361325C-8ED7-4E45-8938-AA0D64DF6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819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872FF0C3-69A8-E947-920E-6319CD62E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95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Diploid (2N)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nimBg="1"/>
      <p:bldP spid="20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4D231F99-C8B7-4045-9417-D1D8CF8FA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4CB43BA-C97B-FE42-965E-EDE6ABB5C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/>
              <a:t>Spirogyra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7E4C346F-C21A-E547-9210-3B212BF544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191000" cy="6172200"/>
          </a:xfrm>
        </p:spPr>
        <p:txBody>
          <a:bodyPr/>
          <a:lstStyle/>
          <a:p>
            <a:pPr eaLnBrk="1" hangingPunct="1"/>
            <a:r>
              <a:rPr lang="en-US" altLang="en-US" sz="2400"/>
              <a:t>Algal cells are joined end to end to form </a:t>
            </a:r>
            <a:r>
              <a:rPr lang="en-US" altLang="en-US" sz="2400" b="1"/>
              <a:t>filaments (multicellular)</a:t>
            </a:r>
          </a:p>
          <a:p>
            <a:pPr eaLnBrk="1" hangingPunct="1"/>
            <a:r>
              <a:rPr lang="en-US" altLang="en-US" sz="2400"/>
              <a:t>Mostly </a:t>
            </a:r>
            <a:r>
              <a:rPr lang="en-US" altLang="en-US" sz="2400" b="1"/>
              <a:t>freshwater</a:t>
            </a:r>
          </a:p>
          <a:p>
            <a:pPr eaLnBrk="1" hangingPunct="1"/>
            <a:r>
              <a:rPr lang="en-US" altLang="en-US" sz="2400"/>
              <a:t>Generally </a:t>
            </a:r>
            <a:r>
              <a:rPr lang="en-US" altLang="en-US" sz="2400" b="1"/>
              <a:t>free floating</a:t>
            </a:r>
          </a:p>
          <a:p>
            <a:pPr eaLnBrk="1" hangingPunct="1"/>
            <a:r>
              <a:rPr lang="en-US" altLang="en-US" sz="2400"/>
              <a:t>Reproduces </a:t>
            </a:r>
            <a:r>
              <a:rPr lang="en-US" altLang="en-US" sz="2400" b="1"/>
              <a:t>asexually by fragmentation and sexually by conjugation</a:t>
            </a:r>
          </a:p>
          <a:p>
            <a:pPr eaLnBrk="1" hangingPunct="1"/>
            <a:r>
              <a:rPr lang="en-US" altLang="en-US" sz="2400"/>
              <a:t>Does </a:t>
            </a:r>
            <a:r>
              <a:rPr lang="en-US" altLang="en-US" sz="2400" b="1"/>
              <a:t>not</a:t>
            </a:r>
            <a:r>
              <a:rPr lang="en-US" altLang="en-US" sz="2400"/>
              <a:t> form </a:t>
            </a:r>
            <a:r>
              <a:rPr lang="en-US" altLang="en-US" sz="2400" b="1"/>
              <a:t>gametes,</a:t>
            </a:r>
            <a:r>
              <a:rPr lang="en-US" altLang="en-US" sz="2400"/>
              <a:t> therefore does not go through alternation of generations</a:t>
            </a:r>
          </a:p>
          <a:p>
            <a:pPr eaLnBrk="1" hangingPunct="1">
              <a:buFontTx/>
              <a:buNone/>
            </a:pPr>
            <a:endParaRPr lang="en-US" altLang="en-US" sz="2400" b="1"/>
          </a:p>
        </p:txBody>
      </p:sp>
      <p:pic>
        <p:nvPicPr>
          <p:cNvPr id="10245" name="Picture 8" descr="green algae conjugation">
            <a:extLst>
              <a:ext uri="{FF2B5EF4-FFF2-40B4-BE49-F238E27FC236}">
                <a16:creationId xmlns:a16="http://schemas.microsoft.com/office/drawing/2014/main" id="{481CF25E-E3E9-704B-BDFA-B5F7BAA971E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0"/>
            <a:ext cx="4800600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Text Box 13">
            <a:extLst>
              <a:ext uri="{FF2B5EF4-FFF2-40B4-BE49-F238E27FC236}">
                <a16:creationId xmlns:a16="http://schemas.microsoft.com/office/drawing/2014/main" id="{730A18C6-2780-D840-99D6-DE09AF71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502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Above: Spirogyra filaments undergoing conjugation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What is conjugation?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It is merely the </a:t>
            </a:r>
            <a:r>
              <a:rPr lang="en-US" altLang="en-US" sz="2000" b="1"/>
              <a:t>transfer or exchange of genetic information from a donor cell  to a recipient</a:t>
            </a:r>
            <a:r>
              <a:rPr lang="en-US" altLang="en-U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985</Words>
  <Application>Microsoft Macintosh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Default Design</vt:lpstr>
      <vt:lpstr>Aquatic Plants – Green Algae</vt:lpstr>
      <vt:lpstr>Green Algae</vt:lpstr>
      <vt:lpstr>Characteristics of Green Algae</vt:lpstr>
      <vt:lpstr>Alternation of Generations  What is it? </vt:lpstr>
      <vt:lpstr>PowerPoint Presentation</vt:lpstr>
      <vt:lpstr>Let’s take a closer look at some different types of examples of members of the Green Algae</vt:lpstr>
      <vt:lpstr>Chlamydomonas</vt:lpstr>
      <vt:lpstr>Chlamydomonas Life Cycle</vt:lpstr>
      <vt:lpstr>Spirogyra</vt:lpstr>
      <vt:lpstr>Ulva (sea lettuce)</vt:lpstr>
      <vt:lpstr>Ulva Life Cycle</vt:lpstr>
      <vt:lpstr>Lichens</vt:lpstr>
      <vt:lpstr>PowerPoint Presentation</vt:lpstr>
      <vt:lpstr>5 Really Bad Algae Jokes…..</vt:lpstr>
      <vt:lpstr>Algae</vt:lpstr>
      <vt:lpstr>Characteristics of Algae </vt:lpstr>
      <vt:lpstr>Red Algae</vt:lpstr>
      <vt:lpstr>Red Algae</vt:lpstr>
      <vt:lpstr>Green Algae </vt:lpstr>
      <vt:lpstr>Brown Algae </vt:lpstr>
      <vt:lpstr>Brown Algae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Plants</dc:title>
  <dc:subject>Plant Biology</dc:subject>
  <dc:creator>onacd.ca</dc:creator>
  <dc:description>The contents of this file belongs to the purchasing school of onacd.ca.  To order your own copy please visit onacd.ca.</dc:description>
  <cp:lastModifiedBy>Alysha Bandali</cp:lastModifiedBy>
  <cp:revision>34</cp:revision>
  <cp:lastPrinted>2014-11-16T20:42:01Z</cp:lastPrinted>
  <dcterms:created xsi:type="dcterms:W3CDTF">2008-09-17T22:00:59Z</dcterms:created>
  <dcterms:modified xsi:type="dcterms:W3CDTF">2020-01-13T19:06:44Z</dcterms:modified>
</cp:coreProperties>
</file>