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82" r:id="rId2"/>
    <p:sldId id="257" r:id="rId3"/>
    <p:sldId id="262" r:id="rId4"/>
    <p:sldId id="293" r:id="rId5"/>
    <p:sldId id="294" r:id="rId6"/>
    <p:sldId id="277" r:id="rId7"/>
    <p:sldId id="292" r:id="rId8"/>
    <p:sldId id="278" r:id="rId9"/>
    <p:sldId id="261" r:id="rId10"/>
    <p:sldId id="275" r:id="rId11"/>
    <p:sldId id="301" r:id="rId12"/>
    <p:sldId id="280" r:id="rId13"/>
    <p:sldId id="295" r:id="rId14"/>
    <p:sldId id="283" r:id="rId15"/>
    <p:sldId id="296" r:id="rId16"/>
    <p:sldId id="284" r:id="rId17"/>
    <p:sldId id="297" r:id="rId18"/>
    <p:sldId id="285" r:id="rId19"/>
    <p:sldId id="298" r:id="rId20"/>
    <p:sldId id="286" r:id="rId21"/>
    <p:sldId id="299" r:id="rId22"/>
    <p:sldId id="288" r:id="rId23"/>
    <p:sldId id="289" r:id="rId24"/>
    <p:sldId id="290" r:id="rId25"/>
    <p:sldId id="281" r:id="rId26"/>
    <p:sldId id="300" r:id="rId27"/>
    <p:sldId id="291" r:id="rId28"/>
    <p:sldId id="268" r:id="rId29"/>
    <p:sldId id="26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5"/>
    <p:restoredTop sz="92810" autoAdjust="0"/>
  </p:normalViewPr>
  <p:slideViewPr>
    <p:cSldViewPr snapToGrid="0" snapToObjects="1">
      <p:cViewPr varScale="1">
        <p:scale>
          <a:sx n="52" d="100"/>
          <a:sy n="52" d="100"/>
        </p:scale>
        <p:origin x="6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08E5BF-248A-CA4C-9FA1-B284BD3C9B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96DF2-6999-6D40-87FD-A24B05EA8E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B01E2C-E547-9546-A201-E848B1610FF2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C05FC1-F734-8147-8ACA-9263706E9B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4309DB1-D36C-CF48-AE88-9C9A4224E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A11CC-303C-3E43-AE4F-5545E26F1E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D821B-7D9B-3441-AEE2-6D40C70BC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EAFE73-6406-AE4A-A06E-6478903CF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E069D-2D76-404C-ABD0-2A293201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9EA3-6F33-DF4D-AA46-088642897D72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842A-D38F-B64C-B177-5040E9B0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0354-9C88-4A47-BA8C-3F7CD022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F5BD-3552-9141-A890-8A729D08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29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4F90E-105B-6A4A-BFEC-48B3291A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3EF1-92D6-C545-A7DC-3D8578717454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90C37-B4A1-2A45-8769-A466CCF5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7E7C-5CE4-4749-ADF7-CC300285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B092-3C80-BA42-8B39-2457CBDF1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78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EED7-BB34-524D-8228-5E6E033A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A7D0-14A4-414E-B6DF-392AA99174FE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2F001-2132-9743-9074-880922E1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9BCD-A816-D847-BF19-D766310A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84E2-FE80-BA4A-B5AC-5EE515692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16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6D568-E97E-2E46-A78C-A59C641B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CB7D-474E-DC4E-9D5A-73B93C8462A1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028A-4FEE-FF49-81AD-BA83B20A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32F40-8044-7247-81CC-EC65CADD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AB25-7C23-524A-8A4A-06F685347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05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E13B8-C44A-274B-9A5F-AEEFA5E4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F606-4891-C543-8A40-969E232C2403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4B5E9-61FC-6F49-82E1-81C604FF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706F5-9DB6-F440-B940-D8C09FBC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071E-ACC4-B647-969C-CEDF123F7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19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B9D586-6D7C-7A49-A50D-FD8C8E79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B15E-F13D-E743-B107-76CAECAE004D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2DE56A-A1DE-1C44-8EFA-54E092A1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76ED6E-0E4F-8847-B725-98CA12CA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2A73-E108-9C4C-9026-76FD205AA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32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3C3CC7-FBC6-A34F-9FF8-92385625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C145-ECAD-D44B-BE9E-6E39C1546849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E3891D-E20C-614D-B65F-CCED08C9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F34B1F-3F3A-144E-8F0F-438488B7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1489-1245-1B41-9E3B-855BDC6AE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7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7649FA-2AC0-C541-975E-288120FE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E6FC-7A95-2F4B-9B03-EB5191B1C2A4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C9E49-D589-BC46-9959-3730FD39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34B031-8D3C-BA48-87C4-166FA5BB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8E52-55D3-2C42-8934-C327A7ECC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91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461E15-519A-B94C-9E75-C8FBABD8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9983-042E-4647-ABF5-F53C0EB606B2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18D108-2224-2349-84EF-2758A760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15E9BF-38E5-4E42-9CDB-F34BFDB0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67CA-5341-7844-BB6A-71EE7FEB4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1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200BF2-61C8-D341-84AF-1E80BAE7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40AD2-6B28-A54E-82DD-530FABC0D552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99E674-DD11-524C-885A-FB5F024D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3580DC-C58D-6F46-82D3-15B1F767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675D-FDBC-AF4B-A9AB-8FCE2553C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7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4A3BBB-58BB-E24A-8F0C-73CEB58D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F922-B064-E346-B7A6-1A3B96000CD1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2B38A3-A186-DB4E-AACC-4F5CA6DF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7947F6-A201-AE46-BD22-F1DA89B7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8F4B-D26E-C14A-87E6-D715A6C28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90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39705371-E93C-ED4C-9FA2-9B3FBCB946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94D2283-B62E-234C-819B-1367377802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1E7E798-1902-D040-A735-98155FDB40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0236-5A1B-344B-8ED8-7BBE8375F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 Regular" charset="0"/>
              </a:defRPr>
            </a:lvl1pPr>
          </a:lstStyle>
          <a:p>
            <a:pPr>
              <a:defRPr/>
            </a:pPr>
            <a:fld id="{B5AFA2C9-26DC-804B-9CD3-1A3C6C9E89B4}" type="datetimeFigureOut">
              <a:rPr lang="en-US" altLang="en-US"/>
              <a:pPr>
                <a:defRPr/>
              </a:pPr>
              <a:t>1/7/20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9086-CAD1-7046-9904-D51BCD657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Times New Roman Regular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616EB-9C75-654B-874D-51FF666CB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 Regular" charset="0"/>
              </a:defRPr>
            </a:lvl1pPr>
          </a:lstStyle>
          <a:p>
            <a:pPr>
              <a:defRPr/>
            </a:pPr>
            <a:fld id="{99384311-9BA4-E14E-9931-17B787B1B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 Bold" charset="0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 Regular" charset="0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 Regular" charset="0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 Regular" charset="0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 Regular" charset="0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 Regular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>
            <a:extLst>
              <a:ext uri="{FF2B5EF4-FFF2-40B4-BE49-F238E27FC236}">
                <a16:creationId xmlns:a16="http://schemas.microsoft.com/office/drawing/2014/main" id="{00CAD0B8-9FB6-1F4B-9EAF-03B0E5ABB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03788"/>
            <a:ext cx="7004050" cy="963612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BC Science Connections 10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Unit 3: Energy is conserved and its transformation affects living things and the environment. </a:t>
            </a:r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id="{30014DBA-021E-F945-A185-E1D2C4F06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828675"/>
            <a:ext cx="823595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E8EEB28-F6DC-5D43-80F4-9472C575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3"/>
            <a:ext cx="7886700" cy="1325562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Concept 2: Energy is transformed in</a:t>
            </a:r>
            <a:br>
              <a:rPr lang="en-US" altLang="en-US" sz="2800" dirty="0"/>
            </a:br>
            <a:r>
              <a:rPr lang="en-US" altLang="en-US" sz="2800" dirty="0"/>
              <a:t>nuclear reactions (page 228-232).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9C4501BD-DF24-6149-B2F8-EE82F7EF5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96275" cy="4732338"/>
          </a:xfrm>
        </p:spPr>
        <p:txBody>
          <a:bodyPr/>
          <a:lstStyle/>
          <a:p>
            <a:pPr eaLnBrk="1" hangingPunct="1"/>
            <a:r>
              <a:rPr lang="en-US" altLang="en-US" dirty="0"/>
              <a:t>Energy is transformed in nuclear reactions when atoms are changed into atoms of different elements.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u="sng" dirty="0"/>
              <a:t>Isotopes</a:t>
            </a:r>
            <a:r>
              <a:rPr lang="en-US" altLang="en-US" dirty="0"/>
              <a:t>: two or more forms of the same element with the </a:t>
            </a:r>
            <a:r>
              <a:rPr lang="en-US" altLang="en-US" u="sng" dirty="0"/>
              <a:t>same number of protons</a:t>
            </a:r>
            <a:r>
              <a:rPr lang="en-US" altLang="en-US" dirty="0"/>
              <a:t>, but </a:t>
            </a:r>
            <a:r>
              <a:rPr lang="en-US" altLang="en-US" u="sng" dirty="0"/>
              <a:t>different number of neutrons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9C4501BD-DF24-6149-B2F8-EE82F7EF5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5500"/>
            <a:ext cx="8296275" cy="5732463"/>
          </a:xfrm>
        </p:spPr>
        <p:txBody>
          <a:bodyPr/>
          <a:lstStyle/>
          <a:p>
            <a:pPr eaLnBrk="1" hangingPunct="1"/>
            <a:r>
              <a:rPr lang="en-US" altLang="en-US" b="1" u="sng" dirty="0"/>
              <a:t>Radioisotopes</a:t>
            </a:r>
            <a:r>
              <a:rPr lang="en-US" altLang="en-US" dirty="0"/>
              <a:t>: unstable isotopes that emit </a:t>
            </a:r>
            <a:r>
              <a:rPr lang="en-US" altLang="en-US" i="1" dirty="0"/>
              <a:t>radiation</a:t>
            </a:r>
            <a:r>
              <a:rPr lang="en-US" altLang="en-US" dirty="0"/>
              <a:t> by giving off energy in the form of electromagnetic waves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Nuclear decay: </a:t>
            </a:r>
            <a:r>
              <a:rPr lang="en-US" altLang="en-US" dirty="0"/>
              <a:t>the change of an atom due to the emission of particles or radiation</a:t>
            </a:r>
          </a:p>
        </p:txBody>
      </p:sp>
    </p:spTree>
    <p:extLst>
      <p:ext uri="{BB962C8B-B14F-4D97-AF65-F5344CB8AC3E}">
        <p14:creationId xmlns:p14="http://schemas.microsoft.com/office/powerpoint/2010/main" val="204312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A05E9FD-A9A6-E543-A138-E2A0299E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/>
              <a:t>Types of Nuclear Reactions (page 228-229)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168D5F4-F9BF-734F-B39C-E9027DE9D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4338" cy="2731861"/>
          </a:xfrm>
        </p:spPr>
        <p:txBody>
          <a:bodyPr/>
          <a:lstStyle/>
          <a:p>
            <a:pPr eaLnBrk="1" hangingPunct="1"/>
            <a:r>
              <a:rPr lang="en-US" altLang="en-US" b="1" u="sng" dirty="0"/>
              <a:t>Alpha decay</a:t>
            </a:r>
            <a:r>
              <a:rPr lang="en-US" altLang="en-US" b="1" dirty="0"/>
              <a:t>: </a:t>
            </a:r>
            <a:r>
              <a:rPr lang="en-US" altLang="en-US" dirty="0"/>
              <a:t>a nuclear reaction that </a:t>
            </a:r>
            <a:r>
              <a:rPr lang="en-US" altLang="en-US" u="sng" dirty="0"/>
              <a:t>emits alpha particles</a:t>
            </a:r>
            <a:r>
              <a:rPr lang="en-US" altLang="en-US" dirty="0"/>
              <a:t> or </a:t>
            </a:r>
            <a:r>
              <a:rPr lang="en-US" altLang="en-US" u="sng" dirty="0"/>
              <a:t>helium</a:t>
            </a:r>
            <a:r>
              <a:rPr lang="en-US" altLang="en-US" dirty="0"/>
              <a:t> nuclei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new nucleus has </a:t>
            </a:r>
            <a:r>
              <a:rPr lang="en-US" altLang="en-US" u="sng" dirty="0"/>
              <a:t>two fewer protons</a:t>
            </a:r>
            <a:r>
              <a:rPr lang="en-US" altLang="en-US" dirty="0"/>
              <a:t> and </a:t>
            </a:r>
            <a:r>
              <a:rPr lang="en-US" altLang="en-US" u="sng" dirty="0"/>
              <a:t>two fewer neutrons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54ED39A-0D93-E94D-8240-0D269AF4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/>
              <a:t>Types of Nuclear Reactions (page 229)</a:t>
            </a:r>
          </a:p>
        </p:txBody>
      </p:sp>
      <p:sp>
        <p:nvSpPr>
          <p:cNvPr id="25602" name="TextBox 4">
            <a:extLst>
              <a:ext uri="{FF2B5EF4-FFF2-40B4-BE49-F238E27FC236}">
                <a16:creationId xmlns:a16="http://schemas.microsoft.com/office/drawing/2014/main" id="{AF7F9D91-7B55-DA4D-AEB4-92C7B58A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5108575"/>
            <a:ext cx="3830637" cy="3397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3.22: Alpha decay of radium-226</a:t>
            </a:r>
          </a:p>
        </p:txBody>
      </p:sp>
      <p:pic>
        <p:nvPicPr>
          <p:cNvPr id="25603" name="Picture 2" descr="Figure 3.22.png">
            <a:extLst>
              <a:ext uri="{FF2B5EF4-FFF2-40B4-BE49-F238E27FC236}">
                <a16:creationId xmlns:a16="http://schemas.microsoft.com/office/drawing/2014/main" id="{0B194750-E8F0-4C42-A66E-CE3C65E74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365250"/>
            <a:ext cx="89058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DA67E6-4F47-0E4B-B259-0A9A4B2D436B}"/>
              </a:ext>
            </a:extLst>
          </p:cNvPr>
          <p:cNvSpPr/>
          <p:nvPr/>
        </p:nvSpPr>
        <p:spPr>
          <a:xfrm>
            <a:off x="856342" y="4180114"/>
            <a:ext cx="1262743" cy="682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2DF646-9584-7142-8DE6-6029FDBC3DF1}"/>
              </a:ext>
            </a:extLst>
          </p:cNvPr>
          <p:cNvSpPr/>
          <p:nvPr/>
        </p:nvSpPr>
        <p:spPr>
          <a:xfrm>
            <a:off x="5123543" y="3614057"/>
            <a:ext cx="609600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4134521-B316-C540-A13B-20B335BF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/>
              <a:t>Types of Nuclear Reactions (page 229)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0CE9A40C-AE92-D040-84F6-8D9F842E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085998"/>
          </a:xfrm>
        </p:spPr>
        <p:txBody>
          <a:bodyPr/>
          <a:lstStyle/>
          <a:p>
            <a:pPr eaLnBrk="1" hangingPunct="1"/>
            <a:r>
              <a:rPr lang="en-US" altLang="en-US" b="1" dirty="0"/>
              <a:t>Beta decay: </a:t>
            </a:r>
            <a:r>
              <a:rPr lang="en-US" altLang="en-US" dirty="0"/>
              <a:t>a nuclear reaction that </a:t>
            </a:r>
            <a:r>
              <a:rPr lang="en-US" altLang="en-US" u="sng" dirty="0"/>
              <a:t>emits beta particles or fast-moving electrons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new nucleus has </a:t>
            </a:r>
            <a:r>
              <a:rPr lang="en-US" altLang="en-US" b="1" u="sng" dirty="0"/>
              <a:t>one less neutron</a:t>
            </a:r>
            <a:r>
              <a:rPr lang="en-US" altLang="en-US" dirty="0"/>
              <a:t> and </a:t>
            </a:r>
            <a:r>
              <a:rPr lang="en-US" altLang="en-US" b="1" u="sng" dirty="0"/>
              <a:t>one more proton.</a:t>
            </a:r>
          </a:p>
          <a:p>
            <a:pPr eaLnBrk="1" hangingPunct="1"/>
            <a:endParaRPr lang="en-US" altLang="en-US" b="1" u="sng" dirty="0"/>
          </a:p>
          <a:p>
            <a:pPr eaLnBrk="1" hangingPunct="1"/>
            <a:r>
              <a:rPr lang="en-US" altLang="en-US" b="1" u="sng" dirty="0"/>
              <a:t>If the number of protons changes so does the element.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A09229A6-3D3A-044B-9CCB-AEE2AE6F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/>
              <a:t>Types of Nuclear Reactions **** FIGURE WRONG IN HANDOUT PROVIDED (page 229)</a:t>
            </a:r>
          </a:p>
        </p:txBody>
      </p:sp>
      <p:sp>
        <p:nvSpPr>
          <p:cNvPr id="27650" name="TextBox 4">
            <a:extLst>
              <a:ext uri="{FF2B5EF4-FFF2-40B4-BE49-F238E27FC236}">
                <a16:creationId xmlns:a16="http://schemas.microsoft.com/office/drawing/2014/main" id="{13D04AE5-4164-CD49-A6F1-23A36031E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335588"/>
            <a:ext cx="6451600" cy="3381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3.23: Beta decay of lithium-8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6C22ED16-BADC-D54C-A3DB-7AAA7C17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9144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DC66B0-9778-7B4C-8534-041C6B0595B6}"/>
              </a:ext>
            </a:extLst>
          </p:cNvPr>
          <p:cNvSpPr/>
          <p:nvPr/>
        </p:nvSpPr>
        <p:spPr>
          <a:xfrm>
            <a:off x="4572000" y="3788229"/>
            <a:ext cx="537029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90029-BC5D-2D4E-96F8-0C1545ED0083}"/>
              </a:ext>
            </a:extLst>
          </p:cNvPr>
          <p:cNvSpPr/>
          <p:nvPr/>
        </p:nvSpPr>
        <p:spPr>
          <a:xfrm>
            <a:off x="464456" y="4339771"/>
            <a:ext cx="1233714" cy="580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A5C5B56-32BC-4745-BB53-C01A8A64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/>
              <a:t>Types of Nuclear Reactions (page 229)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398307E6-8636-DB44-A9F9-F92BC8779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44775"/>
          </a:xfrm>
        </p:spPr>
        <p:txBody>
          <a:bodyPr/>
          <a:lstStyle/>
          <a:p>
            <a:pPr eaLnBrk="1" hangingPunct="1"/>
            <a:r>
              <a:rPr lang="en-US" altLang="en-US" b="1" dirty="0"/>
              <a:t>Gamma decay: </a:t>
            </a:r>
            <a:r>
              <a:rPr lang="en-US" altLang="en-US" dirty="0"/>
              <a:t>a nuclear reaction that emits gamma rays or high-energy photons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unstable isotope that is undergoing the decay has a “*” to represent an excited state.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8CDE0B1D-24E9-F549-AECB-31F6C70D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/>
              <a:t>Types of Nuclear Reactions (page 229)</a:t>
            </a:r>
          </a:p>
        </p:txBody>
      </p:sp>
      <p:sp>
        <p:nvSpPr>
          <p:cNvPr id="29698" name="TextBox 4">
            <a:extLst>
              <a:ext uri="{FF2B5EF4-FFF2-40B4-BE49-F238E27FC236}">
                <a16:creationId xmlns:a16="http://schemas.microsoft.com/office/drawing/2014/main" id="{20C5F2C1-8DC9-A848-8E1E-0AB063BD0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5967413"/>
            <a:ext cx="4122737" cy="3381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3.24: Gamma decay of thorium-234</a:t>
            </a:r>
          </a:p>
        </p:txBody>
      </p:sp>
      <p:pic>
        <p:nvPicPr>
          <p:cNvPr id="29699" name="Picture 2" descr="Figure 3.24.png">
            <a:extLst>
              <a:ext uri="{FF2B5EF4-FFF2-40B4-BE49-F238E27FC236}">
                <a16:creationId xmlns:a16="http://schemas.microsoft.com/office/drawing/2014/main" id="{086C78BB-F1AB-B047-A0D8-75EB39A07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522413"/>
            <a:ext cx="865187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1F2702-E1BD-3C4D-A2F3-56ACE4C5B468}"/>
              </a:ext>
            </a:extLst>
          </p:cNvPr>
          <p:cNvSpPr/>
          <p:nvPr/>
        </p:nvSpPr>
        <p:spPr>
          <a:xfrm>
            <a:off x="2133600" y="3788229"/>
            <a:ext cx="449943" cy="348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FDC623-06E4-8A4F-BED0-15A1B023684A}"/>
              </a:ext>
            </a:extLst>
          </p:cNvPr>
          <p:cNvSpPr/>
          <p:nvPr/>
        </p:nvSpPr>
        <p:spPr>
          <a:xfrm>
            <a:off x="6966857" y="3788229"/>
            <a:ext cx="348343" cy="3483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6689D-8687-644F-821D-AE46893112DA}"/>
              </a:ext>
            </a:extLst>
          </p:cNvPr>
          <p:cNvSpPr/>
          <p:nvPr/>
        </p:nvSpPr>
        <p:spPr>
          <a:xfrm>
            <a:off x="1219200" y="5297714"/>
            <a:ext cx="435429" cy="522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2664594-F8BC-EC43-A647-ED4D9635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/>
              <a:t>Types of Nuclear Reactions (page 230)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EF6B7FC2-35F9-1442-A2B7-8B75C4DAB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87513"/>
            <a:ext cx="7688263" cy="4332287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Nuclear fission: </a:t>
            </a:r>
            <a:r>
              <a:rPr lang="en-US" altLang="en-US" sz="2400" dirty="0"/>
              <a:t>a process in which a heavier nucleus is split into smaller, lighter nuclei with the release of energy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It occurs in nuclear reactors.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 single fission reaction usually results in a</a:t>
            </a:r>
            <a:r>
              <a:rPr lang="en-US" altLang="en-US" sz="2400" b="1" dirty="0"/>
              <a:t> chain reaction </a:t>
            </a:r>
            <a:r>
              <a:rPr lang="en-US" altLang="en-US" sz="2400" dirty="0"/>
              <a:t>of many further reactions.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Fission means to split into smaller pieces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4">
            <a:extLst>
              <a:ext uri="{FF2B5EF4-FFF2-40B4-BE49-F238E27FC236}">
                <a16:creationId xmlns:a16="http://schemas.microsoft.com/office/drawing/2014/main" id="{E9472F3A-0CB9-684C-9F6B-1BB8710DA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512763"/>
            <a:ext cx="1441450" cy="47704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3.25: When a uranium-235 nucleus absorbs a neutron, it undergoes fission to produce a krypton-92 nucleus, a barium-141 nucleus, and three free neutrons. The krypton and barium isotopes are radioactive.</a:t>
            </a:r>
          </a:p>
        </p:txBody>
      </p:sp>
      <p:pic>
        <p:nvPicPr>
          <p:cNvPr id="31746" name="Picture 2" descr="Figure 3.25.png">
            <a:extLst>
              <a:ext uri="{FF2B5EF4-FFF2-40B4-BE49-F238E27FC236}">
                <a16:creationId xmlns:a16="http://schemas.microsoft.com/office/drawing/2014/main" id="{CB72C85C-8D76-A34D-9C3E-DE6EA1B8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3550"/>
            <a:ext cx="7405688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1F76418-B547-C249-A12F-3C7C13F0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3200" dirty="0">
                <a:highlight>
                  <a:srgbClr val="FFFF00"/>
                </a:highlight>
              </a:rPr>
              <a:t>Topic 3.2: How is energy transformed?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810B50C-1FC8-6F41-ACE6-F4D1B5F1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62913" cy="25050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Energy is transformed </a:t>
            </a:r>
          </a:p>
          <a:p>
            <a:pPr lvl="1" eaLnBrk="1" hangingPunct="1">
              <a:defRPr/>
            </a:pPr>
            <a:r>
              <a:rPr lang="en-US" altLang="en-US" dirty="0">
                <a:highlight>
                  <a:srgbClr val="FFFF00"/>
                </a:highlight>
              </a:rPr>
              <a:t>In chemical reactions</a:t>
            </a:r>
            <a:r>
              <a:rPr lang="en-US" altLang="en-US" dirty="0"/>
              <a:t>.</a:t>
            </a:r>
          </a:p>
          <a:p>
            <a:pPr lvl="1" eaLnBrk="1" hangingPunct="1">
              <a:defRPr/>
            </a:pPr>
            <a:r>
              <a:rPr lang="en-US" altLang="en-US" dirty="0"/>
              <a:t>In </a:t>
            </a:r>
            <a:r>
              <a:rPr lang="en-US" altLang="en-US" dirty="0">
                <a:highlight>
                  <a:srgbClr val="FFFF00"/>
                </a:highlight>
              </a:rPr>
              <a:t>nuclear reactions</a:t>
            </a:r>
            <a:r>
              <a:rPr lang="en-US" altLang="en-US" dirty="0"/>
              <a:t>.</a:t>
            </a:r>
          </a:p>
          <a:p>
            <a:pPr lvl="1" eaLnBrk="1" hangingPunct="1">
              <a:defRPr/>
            </a:pPr>
            <a:r>
              <a:rPr lang="en-US" altLang="en-US" dirty="0"/>
              <a:t>When </a:t>
            </a:r>
            <a:r>
              <a:rPr lang="en-US" altLang="en-US" dirty="0">
                <a:highlight>
                  <a:srgbClr val="FFFF00"/>
                </a:highlight>
              </a:rPr>
              <a:t>light energy interacts with matter.</a:t>
            </a:r>
          </a:p>
        </p:txBody>
      </p:sp>
      <p:pic>
        <p:nvPicPr>
          <p:cNvPr id="15363" name="Picture 1" descr="Collision.png">
            <a:extLst>
              <a:ext uri="{FF2B5EF4-FFF2-40B4-BE49-F238E27FC236}">
                <a16:creationId xmlns:a16="http://schemas.microsoft.com/office/drawing/2014/main" id="{99D80C78-BFA4-824B-BABA-4E2F050BE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854450"/>
            <a:ext cx="4633913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AA022803-37AB-5246-ADE1-736DAC0E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/>
              <a:t>Types of Nuclear Reactions (page 232)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A527ACB0-D898-1C4E-9D8F-F39D10775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39113" cy="4313918"/>
          </a:xfrm>
        </p:spPr>
        <p:txBody>
          <a:bodyPr/>
          <a:lstStyle/>
          <a:p>
            <a:pPr eaLnBrk="1" hangingPunct="1"/>
            <a:r>
              <a:rPr lang="en-US" altLang="en-US" b="1" dirty="0"/>
              <a:t>Nuclear fusion: </a:t>
            </a:r>
            <a:r>
              <a:rPr lang="en-US" altLang="en-US" dirty="0"/>
              <a:t>a process in which two very small nuclei combine, or fuse, to form a slightly larger nucleus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r>
              <a:rPr lang="en-US" altLang="en-US" sz="2800" dirty="0"/>
              <a:t>It requires high temperatures.</a:t>
            </a:r>
          </a:p>
          <a:p>
            <a:pPr lvl="1" eaLnBrk="1" hangingPunct="1"/>
            <a:r>
              <a:rPr lang="en-US" altLang="en-US" sz="2800" dirty="0"/>
              <a:t>It occurs in the Sun and other stars.</a:t>
            </a:r>
          </a:p>
          <a:p>
            <a:pPr lvl="1" eaLnBrk="1" hangingPunct="1"/>
            <a:r>
              <a:rPr lang="en-US" altLang="en-US" sz="2800" dirty="0"/>
              <a:t>It does not produce radioactive materials.</a:t>
            </a:r>
          </a:p>
          <a:p>
            <a:pPr lvl="1" eaLnBrk="1" hangingPunct="1"/>
            <a:endParaRPr lang="en-US" altLang="en-US" sz="2800" dirty="0"/>
          </a:p>
          <a:p>
            <a:pPr eaLnBrk="1" hangingPunct="1"/>
            <a:r>
              <a:rPr lang="en-US" altLang="en-US" sz="3200" dirty="0"/>
              <a:t>Fusion means to join together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59F53E72-C8A7-2C4D-B441-002D23D5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/>
              <a:t>Types of Nuclear Reactions (page 232)</a:t>
            </a:r>
          </a:p>
        </p:txBody>
      </p:sp>
      <p:sp>
        <p:nvSpPr>
          <p:cNvPr id="33794" name="TextBox 4">
            <a:extLst>
              <a:ext uri="{FF2B5EF4-FFF2-40B4-BE49-F238E27FC236}">
                <a16:creationId xmlns:a16="http://schemas.microsoft.com/office/drawing/2014/main" id="{D72C4035-34AC-4548-8085-6C6643802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5511800"/>
            <a:ext cx="8756650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3.29: Many small nuclei undergo fusion to form a larger nucleus. This is the most common reaction in the Sun.</a:t>
            </a:r>
          </a:p>
        </p:txBody>
      </p:sp>
      <p:pic>
        <p:nvPicPr>
          <p:cNvPr id="33795" name="Picture 6">
            <a:extLst>
              <a:ext uri="{FF2B5EF4-FFF2-40B4-BE49-F238E27FC236}">
                <a16:creationId xmlns:a16="http://schemas.microsoft.com/office/drawing/2014/main" id="{70350697-CDFE-084F-AC4D-17EED1E64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247775"/>
            <a:ext cx="88741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4DAB268-8BE6-154D-85D0-2FDFD709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/>
              <a:t>Discussion Questions page 232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314FC92-A0AF-AE4F-B641-4C314CA6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43875" cy="4351338"/>
          </a:xfrm>
        </p:spPr>
        <p:txBody>
          <a:bodyPr/>
          <a:lstStyle/>
          <a:p>
            <a:pPr marL="514350" indent="-514350" eaLnBrk="1" hangingPunct="1">
              <a:buFont typeface="Calibri Light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Compare chemical reactions and nuclear reactions in terms of how much energy they transform.</a:t>
            </a:r>
          </a:p>
          <a:p>
            <a:pPr marL="514350" indent="-514350" eaLnBrk="1" hangingPunct="1">
              <a:buFont typeface="Calibri Light" charset="0"/>
              <a:buAutoNum type="arabicPeriod"/>
              <a:defRPr/>
            </a:pPr>
            <a:endParaRPr lang="en-US" dirty="0">
              <a:ea typeface="ＭＳ Ｐゴシック" charset="0"/>
            </a:endParaRPr>
          </a:p>
          <a:p>
            <a:pPr marL="514350" indent="-514350" eaLnBrk="1" hangingPunct="1">
              <a:buFont typeface="Calibri Light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a) What is a radioactive isotope?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</a:rPr>
              <a:t>     b) How do these isotopes get rid of their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extra energy?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</a:rPr>
              <a:t>3.  How is alpha decay different from beta decay?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8A79C7D6-1A8D-784D-8349-A94D8306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/>
              <a:t>Discussion Questions (page 232)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19BC72C-9FB5-7849-A65B-E893333E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6593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</a:rPr>
              <a:t>4.  Why does gamma decay occur?</a:t>
            </a:r>
          </a:p>
          <a:p>
            <a:pPr marL="514350" indent="-514350" eaLnBrk="1" hangingPunct="1">
              <a:buFont typeface="Calibri Light" charset="0"/>
              <a:buAutoNum type="arabicPeriod"/>
              <a:defRPr/>
            </a:pPr>
            <a:endParaRPr lang="en-US" dirty="0">
              <a:ea typeface="ＭＳ Ｐゴシック" charset="0"/>
            </a:endParaRPr>
          </a:p>
          <a:p>
            <a:pPr marL="514350" indent="-514350" eaLnBrk="1" hangingPunct="1">
              <a:buFont typeface="Arial" charset="0"/>
              <a:buAutoNum type="arabicPeriod" startAt="5"/>
              <a:defRPr/>
            </a:pPr>
            <a:r>
              <a:rPr lang="en-US" dirty="0">
                <a:ea typeface="ＭＳ Ｐゴシック" charset="0"/>
              </a:rPr>
              <a:t>How are nuclear fission and fusion similar?  How do they differ?</a:t>
            </a:r>
          </a:p>
          <a:p>
            <a:pPr marL="514350" indent="-514350" eaLnBrk="1" hangingPunct="1">
              <a:buFont typeface="Arial" charset="0"/>
              <a:buAutoNum type="arabicPeriod" startAt="5"/>
              <a:defRPr/>
            </a:pPr>
            <a:endParaRPr lang="en-US" dirty="0">
              <a:ea typeface="ＭＳ Ｐゴシック" charset="0"/>
            </a:endParaRPr>
          </a:p>
          <a:p>
            <a:pPr marL="514350" indent="-514350" eaLnBrk="1" hangingPunct="1">
              <a:buFont typeface="Arial" charset="0"/>
              <a:buAutoNum type="arabicPeriod" startAt="5"/>
              <a:defRPr/>
            </a:pPr>
            <a:r>
              <a:rPr lang="en-US" dirty="0">
                <a:ea typeface="ＭＳ Ｐゴシック" charset="0"/>
              </a:rPr>
              <a:t>At a glance, it appears like the law of conservation of energy does not apply to nuclear reactions. Explain why it does.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BFC122C8-173A-484F-BC77-D3BB70E2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3900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Concept 3: Energy is transformed when light energy interacts with matter (page 234-235).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97C68E6D-D167-E24F-9466-35DCC4983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71700"/>
            <a:ext cx="7886700" cy="4005263"/>
          </a:xfrm>
        </p:spPr>
        <p:txBody>
          <a:bodyPr/>
          <a:lstStyle/>
          <a:p>
            <a:pPr eaLnBrk="1" hangingPunct="1"/>
            <a:r>
              <a:rPr lang="en-US" altLang="en-US" dirty="0"/>
              <a:t>Chlorophyll, the green pigment in plants, absorbs light.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Absorption:</a:t>
            </a:r>
            <a:r>
              <a:rPr lang="en-US" altLang="en-US" dirty="0"/>
              <a:t> a process in which energy is taken up by matter without being reflected or transmitted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3EBEB34B-3B13-2045-B677-00F9AF23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2450"/>
            <a:ext cx="7886700" cy="1138238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Photovoltaic Cells (page 234)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0E5FD0-C6E9-AB49-AA3D-2AC439E3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2126569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Photovoltaic cells transform light energy into electrical energy.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Aka solar cells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3EBEB34B-3B13-2045-B677-00F9AF23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565"/>
            <a:ext cx="7886700" cy="1138238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Photovoltaic Cells (page 234)</a:t>
            </a:r>
          </a:p>
        </p:txBody>
      </p:sp>
      <p:sp>
        <p:nvSpPr>
          <p:cNvPr id="37890" name="TextBox 4">
            <a:extLst>
              <a:ext uri="{FF2B5EF4-FFF2-40B4-BE49-F238E27FC236}">
                <a16:creationId xmlns:a16="http://schemas.microsoft.com/office/drawing/2014/main" id="{0393C1B5-FCEB-7A45-B613-FD8F3A9B2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5451475"/>
            <a:ext cx="8515350" cy="107721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Figure 3.31: Two types of silicon come into contact in a photovoltaic cell. Some electrons in the N-type jump into holes in the P-type. A separation of charge then attracts the other electrons. When these electrons absorb light energy, they are free to move across the cell, and a current flows through conductors into a circuit.</a:t>
            </a:r>
          </a:p>
        </p:txBody>
      </p:sp>
      <p:pic>
        <p:nvPicPr>
          <p:cNvPr id="37892" name="Picture 3" descr="Figure 3.31.png">
            <a:extLst>
              <a:ext uri="{FF2B5EF4-FFF2-40B4-BE49-F238E27FC236}">
                <a16:creationId xmlns:a16="http://schemas.microsoft.com/office/drawing/2014/main" id="{80CE7BE8-C6BD-2F4B-9703-567E4FC3A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31" y="949325"/>
            <a:ext cx="7556338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65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9ECB748-F032-F54B-A851-2BF6F4A7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3"/>
            <a:ext cx="7886700" cy="1325562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Vision (page 235)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024EB052-1021-2649-9417-C5D9BC791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39063" cy="4351338"/>
          </a:xfrm>
        </p:spPr>
        <p:txBody>
          <a:bodyPr/>
          <a:lstStyle/>
          <a:p>
            <a:pPr eaLnBrk="1" hangingPunct="1"/>
            <a:r>
              <a:rPr lang="en-US" altLang="en-US" dirty="0"/>
              <a:t>The rods and cones in the retina of the eye absorb light energy.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An electrical signal is sent to the brain by nerve cells and an image is formed.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E926E05-ABCF-2242-B5DA-E005A1BE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3"/>
            <a:ext cx="7886700" cy="1325562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Discussion Questions (page 235)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40F6100E-E226-A846-B197-8DDAEBE5A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05725" cy="4351338"/>
          </a:xfrm>
        </p:spPr>
        <p:txBody>
          <a:bodyPr/>
          <a:lstStyle/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/>
              <a:t>What role do electrons play in transforming light energy?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endParaRPr lang="en-US" altLang="en-US"/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/>
              <a:t>Compare human vision to a photovoltaic cell in terms of energy transformation.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ED05F695-0CBD-E44D-9DF2-B0BCF29D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/>
              <a:t>Topic 3.2 Summary: How is energy transformed?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1D3E66D6-335E-164F-AC19-6BF20093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62913" cy="2505075"/>
          </a:xfrm>
        </p:spPr>
        <p:txBody>
          <a:bodyPr/>
          <a:lstStyle/>
          <a:p>
            <a:pPr eaLnBrk="1" hangingPunct="1"/>
            <a:r>
              <a:rPr lang="en-US" altLang="en-US"/>
              <a:t>Energy is transformed in chemical reactions.</a:t>
            </a:r>
          </a:p>
          <a:p>
            <a:pPr eaLnBrk="1" hangingPunct="1"/>
            <a:r>
              <a:rPr lang="en-US" altLang="en-US"/>
              <a:t>Energy is transformed in nuclear reactions.</a:t>
            </a:r>
          </a:p>
          <a:p>
            <a:pPr eaLnBrk="1" hangingPunct="1"/>
            <a:r>
              <a:rPr lang="en-US" altLang="en-US"/>
              <a:t>Energy is transformed when light energy interacts with matter.</a:t>
            </a:r>
          </a:p>
        </p:txBody>
      </p:sp>
      <p:pic>
        <p:nvPicPr>
          <p:cNvPr id="40963" name="Picture 1" descr="Collision.png">
            <a:extLst>
              <a:ext uri="{FF2B5EF4-FFF2-40B4-BE49-F238E27FC236}">
                <a16:creationId xmlns:a16="http://schemas.microsoft.com/office/drawing/2014/main" id="{8B0A8D22-B6A3-994F-9C63-13B7061E9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854450"/>
            <a:ext cx="4633913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8062771-8A87-2443-87BF-D96AC374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3"/>
            <a:ext cx="7886700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/>
              <a:t>Concept 1: Energy is transformed in chemical reactions. (pages 222 to 227)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CDDCC70-0650-D84E-839D-67D4CBD9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3700"/>
            <a:ext cx="7886700" cy="45132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The amount of energy transformed depends on the </a:t>
            </a:r>
            <a:r>
              <a:rPr lang="en-US" altLang="en-US" b="1" u="sng" dirty="0"/>
              <a:t>chemical bonds </a:t>
            </a:r>
            <a:r>
              <a:rPr lang="en-US" altLang="en-US" dirty="0"/>
              <a:t>in the compounds of the chemical reactants.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In an </a:t>
            </a:r>
            <a:r>
              <a:rPr lang="en-US" altLang="en-US" b="1" u="sng" dirty="0"/>
              <a:t>exothermic reaction</a:t>
            </a:r>
            <a:r>
              <a:rPr lang="en-US" altLang="en-US" dirty="0"/>
              <a:t>, reactants have </a:t>
            </a:r>
            <a:r>
              <a:rPr lang="en-US" altLang="en-US" b="1" u="sng" dirty="0"/>
              <a:t>higher</a:t>
            </a:r>
            <a:r>
              <a:rPr lang="en-US" altLang="en-US" dirty="0"/>
              <a:t> chemical potential energy than the products (energy is released).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In an </a:t>
            </a:r>
            <a:r>
              <a:rPr lang="en-US" altLang="en-US" b="1" u="sng" dirty="0"/>
              <a:t>endothermic reaction</a:t>
            </a:r>
            <a:r>
              <a:rPr lang="en-US" altLang="en-US" dirty="0"/>
              <a:t>, reactants have </a:t>
            </a:r>
            <a:r>
              <a:rPr lang="en-US" altLang="en-US" b="1" u="sng" dirty="0"/>
              <a:t>lower</a:t>
            </a:r>
            <a:r>
              <a:rPr lang="en-US" altLang="en-US" dirty="0"/>
              <a:t> chemical potential energy than the products (energy is absorbed).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74FB1F15-EBA4-784C-BBFD-32208C57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Exothermic Reaction</a:t>
            </a:r>
          </a:p>
        </p:txBody>
      </p:sp>
      <p:pic>
        <p:nvPicPr>
          <p:cNvPr id="17410" name="Picture 3">
            <a:extLst>
              <a:ext uri="{FF2B5EF4-FFF2-40B4-BE49-F238E27FC236}">
                <a16:creationId xmlns:a16="http://schemas.microsoft.com/office/drawing/2014/main" id="{F17F425E-3135-1443-9FA4-BCC890A2D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468438"/>
            <a:ext cx="775335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FAB132D6-F2F2-4544-80F2-90EC0854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Endothermic Reaction</a:t>
            </a:r>
          </a:p>
        </p:txBody>
      </p:sp>
      <p:pic>
        <p:nvPicPr>
          <p:cNvPr id="18434" name="Picture 3">
            <a:extLst>
              <a:ext uri="{FF2B5EF4-FFF2-40B4-BE49-F238E27FC236}">
                <a16:creationId xmlns:a16="http://schemas.microsoft.com/office/drawing/2014/main" id="{1DE4C2D7-FCDD-8941-8269-3907D717F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389063"/>
            <a:ext cx="8085137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B26DF25-61C1-484E-8D64-62264B63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4513"/>
            <a:ext cx="7886700" cy="746125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Chemical Reactions in Animals and Plants (page 224)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289E08-C729-A54C-B4A6-F5A2DD604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28546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All plants and animals carry out </a:t>
            </a:r>
            <a:r>
              <a:rPr lang="en-US" b="1" i="1" u="sng" dirty="0">
                <a:ea typeface="ＭＳ Ｐゴシック" charset="0"/>
              </a:rPr>
              <a:t>cellular respiration </a:t>
            </a:r>
            <a:r>
              <a:rPr lang="en-US" dirty="0">
                <a:ea typeface="ＭＳ Ｐゴシック" charset="0"/>
              </a:rPr>
              <a:t>to produce energy in the form of ATP (adenosine triphosphate) for life processes.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</a:rPr>
              <a:t>C</a:t>
            </a:r>
            <a:r>
              <a:rPr lang="en-US" baseline="-25000" dirty="0">
                <a:ea typeface="ＭＳ Ｐゴシック" charset="0"/>
              </a:rPr>
              <a:t>6</a:t>
            </a:r>
            <a:r>
              <a:rPr lang="en-US" dirty="0">
                <a:ea typeface="ＭＳ Ｐゴシック" charset="0"/>
              </a:rPr>
              <a:t>H</a:t>
            </a:r>
            <a:r>
              <a:rPr lang="en-US" baseline="-25000" dirty="0">
                <a:ea typeface="ＭＳ Ｐゴシック" charset="0"/>
              </a:rPr>
              <a:t>12</a:t>
            </a:r>
            <a:r>
              <a:rPr lang="en-US" dirty="0">
                <a:ea typeface="ＭＳ Ｐゴシック" charset="0"/>
              </a:rPr>
              <a:t>O</a:t>
            </a:r>
            <a:r>
              <a:rPr lang="en-US" baseline="-25000" dirty="0">
                <a:ea typeface="ＭＳ Ｐゴシック" charset="0"/>
              </a:rPr>
              <a:t>6</a:t>
            </a:r>
            <a:r>
              <a:rPr lang="en-US" dirty="0">
                <a:ea typeface="ＭＳ Ｐゴシック" charset="0"/>
              </a:rPr>
              <a:t> + 6O</a:t>
            </a:r>
            <a:r>
              <a:rPr lang="en-US" baseline="-25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Symbol" panose="05050102010706020507" pitchFamily="18" charset="2"/>
              </a:rPr>
              <a:t></a:t>
            </a:r>
            <a:r>
              <a:rPr lang="en-US" dirty="0">
                <a:ea typeface="ＭＳ Ｐゴシック" charset="0"/>
              </a:rPr>
              <a:t> 6CO</a:t>
            </a:r>
            <a:r>
              <a:rPr lang="en-US" baseline="-25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+ 6H</a:t>
            </a:r>
            <a:r>
              <a:rPr lang="en-US" baseline="-25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O + energy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</a:rPr>
              <a:t>	</a:t>
            </a:r>
            <a:r>
              <a:rPr lang="en-US" sz="2400" dirty="0">
                <a:ea typeface="ＭＳ Ｐゴシック" charset="0"/>
              </a:rPr>
              <a:t>glucose + oxygen </a:t>
            </a:r>
            <a:r>
              <a:rPr lang="en-US" sz="2400" dirty="0">
                <a:ea typeface="ＭＳ Ｐゴシック" charset="0"/>
                <a:sym typeface="Wingdings" pitchFamily="2" charset="2"/>
              </a:rPr>
              <a:t> carbon dioxide + water + energy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  <a:sym typeface="Wingdings" pitchFamily="2" charset="2"/>
              </a:rPr>
              <a:t>				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BAACF94-9D1B-794C-ADD5-B499ADB2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3900"/>
            <a:ext cx="7886700" cy="746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/>
              <a:t>Chemical Reactions in Animals and Plants (page 225)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D3F99B7-0B98-674F-B596-1EE32C83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Plants and algae capture the Sun’s energy and combine carbon dioxide and water to produce glucose (sugar) and oxygen.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This is the process of </a:t>
            </a:r>
            <a:r>
              <a:rPr lang="en-US" altLang="en-US" b="1" i="1" u="sng" dirty="0"/>
              <a:t>photosynthesis</a:t>
            </a:r>
            <a:r>
              <a:rPr lang="en-US" altLang="en-US" i="1" dirty="0"/>
              <a:t>.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6CO</a:t>
            </a:r>
            <a:r>
              <a:rPr lang="en-US" altLang="en-US" baseline="-25000" dirty="0"/>
              <a:t>2</a:t>
            </a:r>
            <a:r>
              <a:rPr lang="en-US" altLang="en-US" dirty="0"/>
              <a:t> + 6H</a:t>
            </a:r>
            <a:r>
              <a:rPr lang="en-US" altLang="en-US" baseline="-25000" dirty="0"/>
              <a:t>2</a:t>
            </a:r>
            <a:r>
              <a:rPr lang="en-US" altLang="en-US" dirty="0"/>
              <a:t>O + energy </a:t>
            </a:r>
            <a:r>
              <a:rPr lang="en-US" altLang="en-US" dirty="0">
                <a:latin typeface="Wingdings" pitchFamily="2" charset="2"/>
                <a:sym typeface="Symbol" pitchFamily="2" charset="2"/>
              </a:rPr>
              <a:t></a:t>
            </a:r>
            <a:r>
              <a:rPr lang="en-US" altLang="en-US" dirty="0"/>
              <a:t> C</a:t>
            </a:r>
            <a:r>
              <a:rPr lang="en-US" altLang="en-US" baseline="-25000" dirty="0"/>
              <a:t>6</a:t>
            </a:r>
            <a:r>
              <a:rPr lang="en-US" altLang="en-US" dirty="0"/>
              <a:t>H</a:t>
            </a:r>
            <a:r>
              <a:rPr lang="en-US" altLang="en-US" baseline="-25000" dirty="0"/>
              <a:t>12</a:t>
            </a:r>
            <a:r>
              <a:rPr lang="en-US" altLang="en-US" dirty="0"/>
              <a:t>O</a:t>
            </a:r>
            <a:r>
              <a:rPr lang="en-US" altLang="en-US" baseline="-25000" dirty="0"/>
              <a:t>6</a:t>
            </a:r>
            <a:r>
              <a:rPr lang="en-US" altLang="en-US" dirty="0"/>
              <a:t> + 6O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Photosynthesis occurs in the </a:t>
            </a:r>
            <a:r>
              <a:rPr lang="en-US" altLang="en-US" b="1" u="sng" dirty="0"/>
              <a:t>chloroplasts.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4E4D482-78D9-A44D-AC36-3DB8BED0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448809"/>
            <a:ext cx="7886700" cy="746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/>
              <a:t>Energy Transformation and Fuels (pages 226-227)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B8FBBB7-706E-0C43-B3E8-06B62AA3A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4934"/>
            <a:ext cx="7739063" cy="521425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i="1" u="sng" dirty="0"/>
              <a:t>Fossil fuels </a:t>
            </a:r>
            <a:r>
              <a:rPr lang="en-US" altLang="en-US" dirty="0"/>
              <a:t>contain large amounts of chemical potential energy.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When fossil fuels are burned through combustion, energy is released along with carbon dioxide.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Fossil fuels also contain contaminants such as sulfur and nitrogen that pollute the environment.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i="1" dirty="0"/>
              <a:t>Fuel cells </a:t>
            </a:r>
            <a:r>
              <a:rPr lang="en-US" altLang="en-US" dirty="0"/>
              <a:t>transform chemical energy into electrical energy and emit fewer pollutants.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C4FF0D9-34BC-394F-B980-5E283B63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/>
              <a:t>Discussion Questions page 227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C4E5803-EB36-1E4C-82BD-B9CCF3D4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72400" cy="4351338"/>
          </a:xfrm>
        </p:spPr>
        <p:txBody>
          <a:bodyPr/>
          <a:lstStyle/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/>
              <a:t>Where is chemical potential energy in molecules stored?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endParaRPr lang="en-US" altLang="en-US"/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/>
              <a:t>How is chemical potential energy transformed by living things?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11130</TotalTime>
  <Words>1088</Words>
  <Application>Microsoft Macintosh PowerPoint</Application>
  <PresentationFormat>On-screen Show (4:3)</PresentationFormat>
  <Paragraphs>120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Bold</vt:lpstr>
      <vt:lpstr>Calibri</vt:lpstr>
      <vt:lpstr>Calibri Light</vt:lpstr>
      <vt:lpstr>Times New Roman Regular</vt:lpstr>
      <vt:lpstr>Wingdings</vt:lpstr>
      <vt:lpstr>Office Theme</vt:lpstr>
      <vt:lpstr>PowerPoint Presentation</vt:lpstr>
      <vt:lpstr>Topic 3.2: How is energy transformed?</vt:lpstr>
      <vt:lpstr>Concept 1: Energy is transformed in chemical reactions. (pages 222 to 227)</vt:lpstr>
      <vt:lpstr>Exothermic Reaction</vt:lpstr>
      <vt:lpstr>Endothermic Reaction</vt:lpstr>
      <vt:lpstr>Chemical Reactions in Animals and Plants (page 224)</vt:lpstr>
      <vt:lpstr>Chemical Reactions in Animals and Plants (page 225)</vt:lpstr>
      <vt:lpstr>Energy Transformation and Fuels (pages 226-227)</vt:lpstr>
      <vt:lpstr>Discussion Questions page 227</vt:lpstr>
      <vt:lpstr>Concept 2: Energy is transformed in nuclear reactions (page 228-232).</vt:lpstr>
      <vt:lpstr>PowerPoint Presentation</vt:lpstr>
      <vt:lpstr>Types of Nuclear Reactions (page 228-229)</vt:lpstr>
      <vt:lpstr>Types of Nuclear Reactions (page 229)</vt:lpstr>
      <vt:lpstr>Types of Nuclear Reactions (page 229)</vt:lpstr>
      <vt:lpstr>Types of Nuclear Reactions **** FIGURE WRONG IN HANDOUT PROVIDED (page 229)</vt:lpstr>
      <vt:lpstr>Types of Nuclear Reactions (page 229)</vt:lpstr>
      <vt:lpstr>Types of Nuclear Reactions (page 229)</vt:lpstr>
      <vt:lpstr>Types of Nuclear Reactions (page 230)</vt:lpstr>
      <vt:lpstr>PowerPoint Presentation</vt:lpstr>
      <vt:lpstr>Types of Nuclear Reactions (page 232)</vt:lpstr>
      <vt:lpstr>Types of Nuclear Reactions (page 232)</vt:lpstr>
      <vt:lpstr>Discussion Questions page 232</vt:lpstr>
      <vt:lpstr>Discussion Questions (page 232)</vt:lpstr>
      <vt:lpstr>Concept 3: Energy is transformed when light energy interacts with matter (page 234-235).</vt:lpstr>
      <vt:lpstr>Photovoltaic Cells (page 234)</vt:lpstr>
      <vt:lpstr>Photovoltaic Cells (page 234)</vt:lpstr>
      <vt:lpstr>Vision (page 235)</vt:lpstr>
      <vt:lpstr>Discussion Questions (page 235)</vt:lpstr>
      <vt:lpstr>Topic 3.2 Summary: How is energy transformed?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Alysha Bandali</cp:lastModifiedBy>
  <cp:revision>120</cp:revision>
  <cp:lastPrinted>2020-01-07T20:07:55Z</cp:lastPrinted>
  <dcterms:created xsi:type="dcterms:W3CDTF">2017-02-06T23:10:39Z</dcterms:created>
  <dcterms:modified xsi:type="dcterms:W3CDTF">2020-01-07T22:01:14Z</dcterms:modified>
</cp:coreProperties>
</file>