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4"/>
  </p:notesMasterIdLst>
  <p:sldIdLst>
    <p:sldId id="461" r:id="rId2"/>
    <p:sldId id="462" r:id="rId3"/>
    <p:sldId id="463" r:id="rId4"/>
    <p:sldId id="350" r:id="rId5"/>
    <p:sldId id="469" r:id="rId6"/>
    <p:sldId id="342" r:id="rId7"/>
    <p:sldId id="465" r:id="rId8"/>
    <p:sldId id="467" r:id="rId9"/>
    <p:sldId id="471" r:id="rId10"/>
    <p:sldId id="472" r:id="rId11"/>
    <p:sldId id="473" r:id="rId12"/>
    <p:sldId id="47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397" autoAdjust="0"/>
    <p:restoredTop sz="94660"/>
  </p:normalViewPr>
  <p:slideViewPr>
    <p:cSldViewPr>
      <p:cViewPr varScale="1">
        <p:scale>
          <a:sx n="107" d="100"/>
          <a:sy n="107" d="100"/>
        </p:scale>
        <p:origin x="1488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A09CDBEF-0780-8D4F-9F78-7EFD3EAD0A6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u="none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DE4BF755-FE29-4D45-9620-88B4C78247C1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u="none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6F78D49E-D602-BB47-A006-BDBA8DAEBA4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3" name="Rectangle 5">
            <a:extLst>
              <a:ext uri="{FF2B5EF4-FFF2-40B4-BE49-F238E27FC236}">
                <a16:creationId xmlns:a16="http://schemas.microsoft.com/office/drawing/2014/main" id="{F3813DC9-AE04-5E46-BD5C-B6CAC0E7B6F2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3014" name="Rectangle 6">
            <a:extLst>
              <a:ext uri="{FF2B5EF4-FFF2-40B4-BE49-F238E27FC236}">
                <a16:creationId xmlns:a16="http://schemas.microsoft.com/office/drawing/2014/main" id="{2D4A6B3A-7EE2-2A42-9DFB-5A601995A51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u="none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5" name="Rectangle 7">
            <a:extLst>
              <a:ext uri="{FF2B5EF4-FFF2-40B4-BE49-F238E27FC236}">
                <a16:creationId xmlns:a16="http://schemas.microsoft.com/office/drawing/2014/main" id="{8C4EA626-14F2-4445-A5C8-D308B501F86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u="none">
                <a:latin typeface="Arial" panose="020B0604020202020204" pitchFamily="34" charset="0"/>
              </a:defRPr>
            </a:lvl1pPr>
          </a:lstStyle>
          <a:p>
            <a:fld id="{B45B3436-EAE1-DF46-B5A6-9909B5042D4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D5223E-473F-DD4E-80E0-A37B60C1ED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482E33-72AD-D448-B7C9-E27FF4A6B2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B97D75-5DA0-9B44-9481-D3AC6679F8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F9D8BE-93C2-804C-AC50-84740B456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114C60-7BF6-6D47-9F5A-A93BD1FE7D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1A865-A206-8E4D-AAB7-0065A8140FD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8382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844AB5-7D14-F345-8241-349FC1A3B5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60285B-C4BE-3A4B-8C25-514978F8C9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20C6A9-DAA2-1E4D-BF7D-C1B978E220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78152A-B738-7C44-8521-EF1E5BA15A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08D365-01D1-A04F-AC5E-C6248AE03E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55655-225F-2848-AAE3-FD9EA5A01569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94172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9BFD0BF-01B9-2A41-9B18-64CCC250181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73F7B1-A837-BA41-98A8-5AB74DAB94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73B2AD-4C70-544C-BF2F-2E7DD84D96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A5EE2B-0C99-434E-914A-4121B53FE0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AA9962-0EB9-9C40-AF9E-F914ACE6AE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4C9A3-21E6-3246-82B6-213F60A8C44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52131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39">
            <a:extLst>
              <a:ext uri="{FF2B5EF4-FFF2-40B4-BE49-F238E27FC236}">
                <a16:creationId xmlns:a16="http://schemas.microsoft.com/office/drawing/2014/main" id="{33DB064D-91CC-0E4C-AD82-70BEE75E56D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0">
            <a:extLst>
              <a:ext uri="{FF2B5EF4-FFF2-40B4-BE49-F238E27FC236}">
                <a16:creationId xmlns:a16="http://schemas.microsoft.com/office/drawing/2014/main" id="{F89246B9-F82A-164A-A1B7-86160443EC7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1">
            <a:extLst>
              <a:ext uri="{FF2B5EF4-FFF2-40B4-BE49-F238E27FC236}">
                <a16:creationId xmlns:a16="http://schemas.microsoft.com/office/drawing/2014/main" id="{BE3A1D50-9E46-784C-957D-E963C8F4854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0C7006-24D0-F643-8DA2-BC9DB26D43A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6325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1ABCC-C348-594D-B425-EC5DB277CD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5D59AD-23BC-6945-8BC2-CCBB4E03A1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15AE31-6841-914A-8373-1470111CAF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7C3D12-65B7-204F-BBD5-9A32FC4D64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2A7F1C-26A3-1045-B313-8E02AC5E13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E043E-90DE-5840-AA82-6426E84CC94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8386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182B92-CAE3-A544-BD53-45167FDBE6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23DA8D-F96C-3D45-81A1-22C134038C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AA98DD-4824-C643-854C-CBB2DCDC8C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3E2FBE-AC8F-AF49-BA00-AF27BDE6D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336984-9AA8-1E4A-BC31-146F9D01E3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E3CDD-D72B-2344-A748-7395CDA00F4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5839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72C208-5A32-0D41-81F5-332373EB60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148E0C-B48C-8F4B-ACF7-E28F78CBF2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E39745-AD35-2340-8CBB-BBAB8C16A2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D14896-D17A-7741-9B11-7441917B74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DBF8B3-980E-DE4B-8D65-8CA0514D96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128C6D-25C9-974D-9FBA-2A768E6DB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A332E-907D-4A4C-9F4F-C9A71C52FF9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6672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2069B2-35DE-FF42-8386-AFFB8D3BD5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8D77D4-0437-044D-81E3-FE1A1ED471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804DED-5DDE-4F49-9334-4B74A60DAE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FB6B0D-A90B-3A47-BC91-762D75E0C33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A946938-96AF-A240-837C-C0EA541F924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B12A3BD-E7AB-B943-8CC0-E922D8C2F0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D1BC1CF-9190-9542-AE3F-545941B7C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5AD52EA-6632-2749-987A-C9DA28CE7E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8B2FF-C02A-1845-B611-67E82649BFB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2958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08384B-EE16-3241-9713-ECD41EA79F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F51574A-644B-B94E-A4AC-B8131BAD8B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9E90511-C0C6-3E47-823D-AC5156EF2F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917FCB1-E09E-2B40-AD7A-90DE075C5E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833A-5D9C-BF4C-B678-46D86F3FB24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2927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B3B2EC9-CF31-C44E-BC26-92823FE93C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227A8DF-BF76-0744-8185-C4F99E3A67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76225E-3429-474B-9DF9-49BB53353D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2987A-B051-CB42-BC96-B0828D686A66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406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43CEA5-7FD8-E64F-9C81-9501E99595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7E447C-CBAA-F742-A2D7-6DEA52C220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A72734-FD2F-A74D-B618-87667DB742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E21394-5047-8948-9987-54DD3DE45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323E7F-B257-834E-B9F9-7D4742B992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DCA006-DBEF-A544-8D99-3F364D75CF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ED8FA-23A1-D748-BA1D-767A4A6CC03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447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502A8F-868C-8541-BF47-2B49BEA546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335C137-B49B-5F48-86F0-C8F781BD2E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76BC3F-91F2-8647-B78E-13CF5FFD5D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580D17-0E79-584E-A1CA-2CBC1AC7AD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5EEFC1-9F02-8646-A4D5-E97829729E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849954-B130-0D4B-A64F-063929788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8A205-7B2E-044D-A165-EEB497240C8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8028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38DE5B8-3CE8-034B-B738-95F928341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75B3BC-A4D4-BA4E-8272-65C59631C8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A9BC17-A338-EB44-8C58-743EB604E2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9205B6-01A9-D143-AF0B-062D8BE6DB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8DFD58-7685-A142-9120-F99ED55C57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8DE177-3E90-414A-BA76-8213215A5FB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6014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  <p:sldLayoutId id="2147483804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Rectangle 2">
            <a:extLst>
              <a:ext uri="{FF2B5EF4-FFF2-40B4-BE49-F238E27FC236}">
                <a16:creationId xmlns:a16="http://schemas.microsoft.com/office/drawing/2014/main" id="{94DDB987-25F6-3249-99E2-EC87B04D6D2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277813"/>
            <a:ext cx="914400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CA" sz="3200" b="1"/>
              <a:t>Reading </a:t>
            </a:r>
            <a:r>
              <a:rPr lang="en-CA" sz="3200" b="1" dirty="0"/>
              <a:t>Measurements and </a:t>
            </a:r>
            <a:r>
              <a:rPr lang="en-CA" sz="3200" b="1"/>
              <a:t>Experimental Uncertainty:</a:t>
            </a:r>
            <a:endParaRPr lang="en-CA" sz="3200" b="1" dirty="0"/>
          </a:p>
        </p:txBody>
      </p:sp>
      <p:sp>
        <p:nvSpPr>
          <p:cNvPr id="283651" name="Rectangle 3">
            <a:extLst>
              <a:ext uri="{FF2B5EF4-FFF2-40B4-BE49-F238E27FC236}">
                <a16:creationId xmlns:a16="http://schemas.microsoft.com/office/drawing/2014/main" id="{6CA05DDE-EB47-B948-A1A7-A2D6C4AE238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CA" sz="2800" u="sng" dirty="0"/>
              <a:t>Sample Question 1</a:t>
            </a:r>
            <a:r>
              <a:rPr lang="en-CA" sz="2800" dirty="0"/>
              <a:t>:  Write the following measurement and its uncertainties in the correct form- a balance gives the measurement of 51.32g with an uncertainty of 0.01g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en-CA" sz="2800" dirty="0"/>
              <a:t>51.32 +/- 0.01g</a:t>
            </a:r>
          </a:p>
          <a:p>
            <a:pPr eaLnBrk="1" hangingPunct="1">
              <a:defRPr/>
            </a:pPr>
            <a:r>
              <a:rPr lang="en-CA" sz="2800" u="sng" dirty="0"/>
              <a:t>Sample Question 2</a:t>
            </a:r>
            <a:r>
              <a:rPr lang="en-CA" sz="2800" dirty="0"/>
              <a:t>: The correct volume of a metal is 18.72 cm</a:t>
            </a:r>
            <a:r>
              <a:rPr lang="en-CA" sz="2800" baseline="30000" dirty="0"/>
              <a:t>3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en-CA" sz="2800" dirty="0"/>
              <a:t>- several readings of 17.521 would be precise but NOT accurate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en-CA" sz="2800" dirty="0"/>
              <a:t>- reading of 18 would be accurate but NOT precise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36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4" name="Rectangle 2">
            <a:extLst>
              <a:ext uri="{FF2B5EF4-FFF2-40B4-BE49-F238E27FC236}">
                <a16:creationId xmlns:a16="http://schemas.microsoft.com/office/drawing/2014/main" id="{D4236807-6E67-004E-B29A-C0A0600BC8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More Examples:</a:t>
            </a:r>
          </a:p>
        </p:txBody>
      </p:sp>
      <p:pic>
        <p:nvPicPr>
          <p:cNvPr id="305155" name="Picture 3">
            <a:extLst>
              <a:ext uri="{FF2B5EF4-FFF2-40B4-BE49-F238E27FC236}">
                <a16:creationId xmlns:a16="http://schemas.microsoft.com/office/drawing/2014/main" id="{91BF77FC-06B1-4340-B936-3427EA711D4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9600" y="1752600"/>
            <a:ext cx="7881938" cy="17383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5156" name="Text Box 4">
            <a:extLst>
              <a:ext uri="{FF2B5EF4-FFF2-40B4-BE49-F238E27FC236}">
                <a16:creationId xmlns:a16="http://schemas.microsoft.com/office/drawing/2014/main" id="{647ADA24-54F5-F648-BE4E-5963913465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886200"/>
            <a:ext cx="1066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 u="none">
                <a:latin typeface="Arial" panose="020B0604020202020204" pitchFamily="34" charset="0"/>
              </a:rPr>
              <a:t>6.214</a:t>
            </a:r>
          </a:p>
        </p:txBody>
      </p:sp>
      <p:sp>
        <p:nvSpPr>
          <p:cNvPr id="18437" name="Text Box 5">
            <a:extLst>
              <a:ext uri="{FF2B5EF4-FFF2-40B4-BE49-F238E27FC236}">
                <a16:creationId xmlns:a16="http://schemas.microsoft.com/office/drawing/2014/main" id="{D8563EC7-4BFA-ED4A-927A-5E38C90CDC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3810000"/>
            <a:ext cx="91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endParaRPr lang="en-CA" altLang="en-US" sz="1800" u="none">
              <a:latin typeface="Arial" panose="020B0604020202020204" pitchFamily="34" charset="0"/>
            </a:endParaRPr>
          </a:p>
        </p:txBody>
      </p:sp>
      <p:sp>
        <p:nvSpPr>
          <p:cNvPr id="305158" name="Text Box 6">
            <a:extLst>
              <a:ext uri="{FF2B5EF4-FFF2-40B4-BE49-F238E27FC236}">
                <a16:creationId xmlns:a16="http://schemas.microsoft.com/office/drawing/2014/main" id="{A7C96144-925F-E94C-8EEC-1E2279DA25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3886200"/>
            <a:ext cx="1066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 u="none">
                <a:latin typeface="Arial" panose="020B0604020202020204" pitchFamily="34" charset="0"/>
              </a:rPr>
              <a:t>6.372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5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5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5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515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51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515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51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515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51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515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515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051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05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05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051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05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05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5156" grpId="0"/>
      <p:bldP spid="30515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78" name="Rectangle 2">
            <a:extLst>
              <a:ext uri="{FF2B5EF4-FFF2-40B4-BE49-F238E27FC236}">
                <a16:creationId xmlns:a16="http://schemas.microsoft.com/office/drawing/2014/main" id="{A7675846-7FF5-E44A-83F3-CC07325BE0E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Uncertainty in Measurements:</a:t>
            </a:r>
          </a:p>
        </p:txBody>
      </p:sp>
      <p:sp>
        <p:nvSpPr>
          <p:cNvPr id="306179" name="Rectangle 3">
            <a:extLst>
              <a:ext uri="{FF2B5EF4-FFF2-40B4-BE49-F238E27FC236}">
                <a16:creationId xmlns:a16="http://schemas.microsoft.com/office/drawing/2014/main" id="{435096BC-9B02-3D4C-BC54-352E4D051108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151813" cy="453072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/>
              <a:t>The uncertainty is always in the </a:t>
            </a:r>
            <a:r>
              <a:rPr lang="en-US" sz="3600" b="1"/>
              <a:t>last digit</a:t>
            </a:r>
            <a:r>
              <a:rPr lang="en-US" sz="3600"/>
              <a:t> (the one that was estimated)</a:t>
            </a:r>
          </a:p>
          <a:p>
            <a:pPr eaLnBrk="1" hangingPunct="1">
              <a:defRPr/>
            </a:pPr>
            <a:r>
              <a:rPr lang="en-US" sz="3600"/>
              <a:t>This can be expressed as part of the number</a:t>
            </a:r>
          </a:p>
          <a:p>
            <a:pPr lvl="1" eaLnBrk="1" hangingPunct="1">
              <a:defRPr/>
            </a:pPr>
            <a:r>
              <a:rPr lang="en-US" sz="3200"/>
              <a:t>Ex. 42.7 </a:t>
            </a:r>
            <a:r>
              <a:rPr lang="en-US" sz="3200" u="sng"/>
              <a:t>+</a:t>
            </a:r>
            <a:r>
              <a:rPr lang="en-US" sz="3200"/>
              <a:t> 0.1mL</a:t>
            </a:r>
            <a:endParaRPr lang="en-US" sz="3200" u="sng"/>
          </a:p>
        </p:txBody>
      </p:sp>
      <p:pic>
        <p:nvPicPr>
          <p:cNvPr id="306180" name="Picture 4">
            <a:extLst>
              <a:ext uri="{FF2B5EF4-FFF2-40B4-BE49-F238E27FC236}">
                <a16:creationId xmlns:a16="http://schemas.microsoft.com/office/drawing/2014/main" id="{D2034F00-DE8A-434B-93E9-53BE23C18114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1393" y="3429000"/>
            <a:ext cx="1054100" cy="16891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461" name="Line 5">
            <a:extLst>
              <a:ext uri="{FF2B5EF4-FFF2-40B4-BE49-F238E27FC236}">
                <a16:creationId xmlns:a16="http://schemas.microsoft.com/office/drawing/2014/main" id="{23071CD4-D268-184B-B288-2AE9D971752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124200" y="4273550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2" name="Text Box 6">
            <a:extLst>
              <a:ext uri="{FF2B5EF4-FFF2-40B4-BE49-F238E27FC236}">
                <a16:creationId xmlns:a16="http://schemas.microsoft.com/office/drawing/2014/main" id="{FF3F3A17-D87F-B345-A78D-8D8D6871D4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4978746"/>
            <a:ext cx="20574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u="none" dirty="0">
                <a:latin typeface="Arial" panose="020B0604020202020204" pitchFamily="34" charset="0"/>
              </a:rPr>
              <a:t>uncertainty term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06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06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06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6179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2" name="Rectangle 2">
            <a:extLst>
              <a:ext uri="{FF2B5EF4-FFF2-40B4-BE49-F238E27FC236}">
                <a16:creationId xmlns:a16="http://schemas.microsoft.com/office/drawing/2014/main" id="{95E8DCAF-0165-8449-8AD4-BB447550F09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Uncertainty in Measurements:</a:t>
            </a:r>
          </a:p>
        </p:txBody>
      </p:sp>
      <p:sp>
        <p:nvSpPr>
          <p:cNvPr id="307203" name="Rectangle 3">
            <a:extLst>
              <a:ext uri="{FF2B5EF4-FFF2-40B4-BE49-F238E27FC236}">
                <a16:creationId xmlns:a16="http://schemas.microsoft.com/office/drawing/2014/main" id="{89C1C0B5-44E7-7845-AF7E-CDF270ADA7F2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151813" cy="453072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/>
              <a:t>The uncertainty is always in the </a:t>
            </a:r>
            <a:r>
              <a:rPr lang="en-US" sz="3600" b="1"/>
              <a:t>last digit</a:t>
            </a:r>
            <a:r>
              <a:rPr lang="en-US" sz="3600"/>
              <a:t> (the one that was estimated)</a:t>
            </a:r>
          </a:p>
          <a:p>
            <a:pPr eaLnBrk="1" hangingPunct="1">
              <a:defRPr/>
            </a:pPr>
            <a:r>
              <a:rPr lang="en-US" sz="3600"/>
              <a:t>This can be expressed as part of the number</a:t>
            </a:r>
          </a:p>
          <a:p>
            <a:pPr lvl="1" eaLnBrk="1" hangingPunct="1">
              <a:defRPr/>
            </a:pPr>
            <a:r>
              <a:rPr lang="en-US" sz="3200"/>
              <a:t>Ex. 42.7 </a:t>
            </a:r>
            <a:r>
              <a:rPr lang="en-US" sz="3200" u="sng"/>
              <a:t>+</a:t>
            </a:r>
            <a:r>
              <a:rPr lang="en-US" sz="3200"/>
              <a:t> 0.1mL</a:t>
            </a:r>
            <a:endParaRPr lang="en-US" sz="3200" u="sng"/>
          </a:p>
        </p:txBody>
      </p:sp>
      <p:pic>
        <p:nvPicPr>
          <p:cNvPr id="20484" name="Picture 4">
            <a:extLst>
              <a:ext uri="{FF2B5EF4-FFF2-40B4-BE49-F238E27FC236}">
                <a16:creationId xmlns:a16="http://schemas.microsoft.com/office/drawing/2014/main" id="{36E34F68-2F1A-E24F-83DD-7797F51AA000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2491" y="3411480"/>
            <a:ext cx="1054100" cy="16891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485" name="Text Box 5">
            <a:extLst>
              <a:ext uri="{FF2B5EF4-FFF2-40B4-BE49-F238E27FC236}">
                <a16:creationId xmlns:a16="http://schemas.microsoft.com/office/drawing/2014/main" id="{0610060D-B825-7C42-87B8-FABEF56DE7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5257800"/>
            <a:ext cx="434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u="none">
                <a:latin typeface="Arial" panose="020B0604020202020204" pitchFamily="34" charset="0"/>
                <a:sym typeface="Symbol" pitchFamily="2" charset="2"/>
              </a:rPr>
              <a:t> Range = 42.6 to 42.8mL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4" name="Rectangle 2">
            <a:extLst>
              <a:ext uri="{FF2B5EF4-FFF2-40B4-BE49-F238E27FC236}">
                <a16:creationId xmlns:a16="http://schemas.microsoft.com/office/drawing/2014/main" id="{09B1C33B-2A95-E44A-8D2B-21F6640900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CA"/>
              <a:t>Summary Notes:</a:t>
            </a:r>
          </a:p>
        </p:txBody>
      </p:sp>
      <p:sp>
        <p:nvSpPr>
          <p:cNvPr id="294915" name="Rectangle 3">
            <a:extLst>
              <a:ext uri="{FF2B5EF4-FFF2-40B4-BE49-F238E27FC236}">
                <a16:creationId xmlns:a16="http://schemas.microsoft.com/office/drawing/2014/main" id="{3620AD1E-89A4-534A-AB54-97A7F465796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CA" sz="3200" dirty="0"/>
              <a:t>counting a small # of objects = exact or definite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CA" sz="3200" dirty="0"/>
              <a:t>measuring mass, time, volume, length = measured and are never exact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CA" sz="3200" dirty="0"/>
              <a:t>All measurements have uncertainty associated with them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CA" sz="3200" dirty="0"/>
              <a:t>Significant figure is a measured or MEANINGFUL digit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491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938" name="Rectangle 2">
            <a:extLst>
              <a:ext uri="{FF2B5EF4-FFF2-40B4-BE49-F238E27FC236}">
                <a16:creationId xmlns:a16="http://schemas.microsoft.com/office/drawing/2014/main" id="{36E28D8A-F403-364A-98C0-71E429DC63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CA" sz="4000"/>
              <a:t>Accurate and Precise:</a:t>
            </a:r>
            <a:br>
              <a:rPr lang="en-CA" sz="4000"/>
            </a:br>
            <a:endParaRPr lang="en-CA" sz="4000"/>
          </a:p>
        </p:txBody>
      </p:sp>
      <p:sp>
        <p:nvSpPr>
          <p:cNvPr id="295939" name="Rectangle 3">
            <a:extLst>
              <a:ext uri="{FF2B5EF4-FFF2-40B4-BE49-F238E27FC236}">
                <a16:creationId xmlns:a16="http://schemas.microsoft.com/office/drawing/2014/main" id="{700447B4-DA13-884E-B5DE-52238ED750E1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 eaLnBrk="1" hangingPunct="1">
              <a:defRPr/>
            </a:pPr>
            <a:r>
              <a:rPr lang="en-CA" sz="4000" dirty="0"/>
              <a:t>Accurate= measure that is close to the correct or accepted value</a:t>
            </a:r>
          </a:p>
          <a:p>
            <a:pPr lvl="1" eaLnBrk="1" hangingPunct="1">
              <a:defRPr/>
            </a:pPr>
            <a:endParaRPr lang="en-CA" sz="4000" dirty="0"/>
          </a:p>
          <a:p>
            <a:pPr lvl="1" eaLnBrk="1" hangingPunct="1">
              <a:buFont typeface="Wingdings" pitchFamily="2" charset="2"/>
              <a:buNone/>
              <a:defRPr/>
            </a:pPr>
            <a:endParaRPr lang="en-CA" sz="4000" dirty="0"/>
          </a:p>
          <a:p>
            <a:pPr lvl="1" eaLnBrk="1" hangingPunct="1">
              <a:defRPr/>
            </a:pPr>
            <a:r>
              <a:rPr lang="en-CA" sz="4000" dirty="0"/>
              <a:t>Precise= reproducible measurement, more significant digits/more decimal places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bs00731_t">
            <a:extLst>
              <a:ext uri="{FF2B5EF4-FFF2-40B4-BE49-F238E27FC236}">
                <a16:creationId xmlns:a16="http://schemas.microsoft.com/office/drawing/2014/main" id="{A3250D10-85E7-9A4F-A1B2-4CDEDAF15C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676400"/>
            <a:ext cx="16764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Picture 3" descr="bs00731_t">
            <a:extLst>
              <a:ext uri="{FF2B5EF4-FFF2-40B4-BE49-F238E27FC236}">
                <a16:creationId xmlns:a16="http://schemas.microsoft.com/office/drawing/2014/main" id="{BCF7369B-0A92-854C-84EB-AD045F8908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676400"/>
            <a:ext cx="16764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4" name="Picture 4" descr="bs00731_t">
            <a:extLst>
              <a:ext uri="{FF2B5EF4-FFF2-40B4-BE49-F238E27FC236}">
                <a16:creationId xmlns:a16="http://schemas.microsoft.com/office/drawing/2014/main" id="{C27F5A55-682D-834B-B520-F5CD8EFB22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1676400"/>
            <a:ext cx="16764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6677" name="Line 5">
            <a:extLst>
              <a:ext uri="{FF2B5EF4-FFF2-40B4-BE49-F238E27FC236}">
                <a16:creationId xmlns:a16="http://schemas.microsoft.com/office/drawing/2014/main" id="{A11FD004-42D0-6C41-8173-B92B2F428B09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7000" y="1752600"/>
            <a:ext cx="685800" cy="609600"/>
          </a:xfrm>
          <a:prstGeom prst="line">
            <a:avLst/>
          </a:prstGeom>
          <a:noFill/>
          <a:ln w="41275">
            <a:solidFill>
              <a:srgbClr val="FFFF0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6678" name="Line 6">
            <a:extLst>
              <a:ext uri="{FF2B5EF4-FFF2-40B4-BE49-F238E27FC236}">
                <a16:creationId xmlns:a16="http://schemas.microsoft.com/office/drawing/2014/main" id="{CECF85B8-BAA4-EC47-9535-A50CDC544FFD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1752600"/>
            <a:ext cx="685800" cy="609600"/>
          </a:xfrm>
          <a:prstGeom prst="line">
            <a:avLst/>
          </a:prstGeom>
          <a:noFill/>
          <a:ln w="41275">
            <a:solidFill>
              <a:srgbClr val="FFFF0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6679" name="Line 7">
            <a:extLst>
              <a:ext uri="{FF2B5EF4-FFF2-40B4-BE49-F238E27FC236}">
                <a16:creationId xmlns:a16="http://schemas.microsoft.com/office/drawing/2014/main" id="{3D292FA1-724F-0544-8A11-B8C4874228FF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7000" y="1752600"/>
            <a:ext cx="685800" cy="609600"/>
          </a:xfrm>
          <a:prstGeom prst="line">
            <a:avLst/>
          </a:prstGeom>
          <a:noFill/>
          <a:ln w="41275">
            <a:solidFill>
              <a:srgbClr val="FFFF0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6680" name="Line 8">
            <a:extLst>
              <a:ext uri="{FF2B5EF4-FFF2-40B4-BE49-F238E27FC236}">
                <a16:creationId xmlns:a16="http://schemas.microsoft.com/office/drawing/2014/main" id="{1FF76B5F-57C4-CB45-BA24-CF2AD332B9E6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5800" y="1447800"/>
            <a:ext cx="685800" cy="609600"/>
          </a:xfrm>
          <a:prstGeom prst="line">
            <a:avLst/>
          </a:prstGeom>
          <a:noFill/>
          <a:ln w="41275">
            <a:solidFill>
              <a:srgbClr val="FFFF0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6681" name="Line 9">
            <a:extLst>
              <a:ext uri="{FF2B5EF4-FFF2-40B4-BE49-F238E27FC236}">
                <a16:creationId xmlns:a16="http://schemas.microsoft.com/office/drawing/2014/main" id="{390ADA26-889D-494E-8BF1-BA5BBF9D9ED4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1447800"/>
            <a:ext cx="685800" cy="609600"/>
          </a:xfrm>
          <a:prstGeom prst="line">
            <a:avLst/>
          </a:prstGeom>
          <a:noFill/>
          <a:ln w="41275">
            <a:solidFill>
              <a:srgbClr val="FFFF0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6682" name="Line 10">
            <a:extLst>
              <a:ext uri="{FF2B5EF4-FFF2-40B4-BE49-F238E27FC236}">
                <a16:creationId xmlns:a16="http://schemas.microsoft.com/office/drawing/2014/main" id="{A7F92765-957A-F846-BF81-BF156BBE2F53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5800" y="1447800"/>
            <a:ext cx="685800" cy="609600"/>
          </a:xfrm>
          <a:prstGeom prst="line">
            <a:avLst/>
          </a:prstGeom>
          <a:noFill/>
          <a:ln w="41275">
            <a:solidFill>
              <a:srgbClr val="FFFF0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6683" name="Line 11">
            <a:extLst>
              <a:ext uri="{FF2B5EF4-FFF2-40B4-BE49-F238E27FC236}">
                <a16:creationId xmlns:a16="http://schemas.microsoft.com/office/drawing/2014/main" id="{60F23547-BD9F-1444-9253-3FBA56408A28}"/>
              </a:ext>
            </a:extLst>
          </p:cNvPr>
          <p:cNvSpPr>
            <a:spLocks noChangeShapeType="1"/>
          </p:cNvSpPr>
          <p:nvPr/>
        </p:nvSpPr>
        <p:spPr bwMode="auto">
          <a:xfrm>
            <a:off x="7391400" y="1219200"/>
            <a:ext cx="685800" cy="609600"/>
          </a:xfrm>
          <a:prstGeom prst="line">
            <a:avLst/>
          </a:prstGeom>
          <a:noFill/>
          <a:ln w="41275">
            <a:solidFill>
              <a:srgbClr val="FFFF0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6684" name="Line 12">
            <a:extLst>
              <a:ext uri="{FF2B5EF4-FFF2-40B4-BE49-F238E27FC236}">
                <a16:creationId xmlns:a16="http://schemas.microsoft.com/office/drawing/2014/main" id="{733C9F98-5EAE-4349-A9AF-8D95FCC96F13}"/>
              </a:ext>
            </a:extLst>
          </p:cNvPr>
          <p:cNvSpPr>
            <a:spLocks noChangeShapeType="1"/>
          </p:cNvSpPr>
          <p:nvPr/>
        </p:nvSpPr>
        <p:spPr bwMode="auto">
          <a:xfrm>
            <a:off x="7315200" y="2362200"/>
            <a:ext cx="685800" cy="609600"/>
          </a:xfrm>
          <a:prstGeom prst="line">
            <a:avLst/>
          </a:prstGeom>
          <a:noFill/>
          <a:ln w="41275">
            <a:solidFill>
              <a:srgbClr val="FFFF0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6685" name="Line 13">
            <a:extLst>
              <a:ext uri="{FF2B5EF4-FFF2-40B4-BE49-F238E27FC236}">
                <a16:creationId xmlns:a16="http://schemas.microsoft.com/office/drawing/2014/main" id="{FFCCBF99-137D-5049-8A55-D059E61C82AE}"/>
              </a:ext>
            </a:extLst>
          </p:cNvPr>
          <p:cNvSpPr>
            <a:spLocks noChangeShapeType="1"/>
          </p:cNvSpPr>
          <p:nvPr/>
        </p:nvSpPr>
        <p:spPr bwMode="auto">
          <a:xfrm>
            <a:off x="6553200" y="1524000"/>
            <a:ext cx="685800" cy="609600"/>
          </a:xfrm>
          <a:prstGeom prst="line">
            <a:avLst/>
          </a:prstGeom>
          <a:noFill/>
          <a:ln w="41275">
            <a:solidFill>
              <a:srgbClr val="FFFF0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6686" name="Text Box 14">
            <a:extLst>
              <a:ext uri="{FF2B5EF4-FFF2-40B4-BE49-F238E27FC236}">
                <a16:creationId xmlns:a16="http://schemas.microsoft.com/office/drawing/2014/main" id="{13FECF8F-641F-7F47-81FD-E75077AEBE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413808"/>
            <a:ext cx="20574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400" u="none" dirty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Three targets with three arrows each to shoot.</a:t>
            </a:r>
          </a:p>
        </p:txBody>
      </p:sp>
      <p:sp>
        <p:nvSpPr>
          <p:cNvPr id="156687" name="Rectangle 15">
            <a:extLst>
              <a:ext uri="{FF2B5EF4-FFF2-40B4-BE49-F238E27FC236}">
                <a16:creationId xmlns:a16="http://schemas.microsoft.com/office/drawing/2014/main" id="{5BCFBD6C-7465-E84E-831B-26B58B5BE6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457200"/>
            <a:ext cx="8229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defRPr/>
            </a:pPr>
            <a:r>
              <a:rPr lang="en-US" sz="4400" u="none" dirty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Can you hit the bull's-eye?</a:t>
            </a:r>
          </a:p>
        </p:txBody>
      </p:sp>
      <p:sp>
        <p:nvSpPr>
          <p:cNvPr id="156688" name="Text Box 16">
            <a:extLst>
              <a:ext uri="{FF2B5EF4-FFF2-40B4-BE49-F238E27FC236}">
                <a16:creationId xmlns:a16="http://schemas.microsoft.com/office/drawing/2014/main" id="{751EB82C-B66B-2742-AC53-161340F1FF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3657600"/>
            <a:ext cx="1692275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 u="none">
                <a:solidFill>
                  <a:srgbClr val="000066"/>
                </a:solidFill>
                <a:latin typeface="Comic Sans MS" panose="030F0902030302020204" pitchFamily="66" charset="0"/>
              </a:rPr>
              <a:t>Both accurate and precise</a:t>
            </a:r>
          </a:p>
        </p:txBody>
      </p:sp>
      <p:sp>
        <p:nvSpPr>
          <p:cNvPr id="156689" name="Text Box 17">
            <a:extLst>
              <a:ext uri="{FF2B5EF4-FFF2-40B4-BE49-F238E27FC236}">
                <a16:creationId xmlns:a16="http://schemas.microsoft.com/office/drawing/2014/main" id="{5DF6A507-A974-D044-A795-1143F09866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3657600"/>
            <a:ext cx="14478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 u="none">
                <a:solidFill>
                  <a:srgbClr val="000066"/>
                </a:solidFill>
                <a:latin typeface="Comic Sans MS" panose="030F0902030302020204" pitchFamily="66" charset="0"/>
              </a:rPr>
              <a:t>Precise but not accurate</a:t>
            </a:r>
          </a:p>
        </p:txBody>
      </p:sp>
      <p:sp>
        <p:nvSpPr>
          <p:cNvPr id="156690" name="Text Box 18">
            <a:extLst>
              <a:ext uri="{FF2B5EF4-FFF2-40B4-BE49-F238E27FC236}">
                <a16:creationId xmlns:a16="http://schemas.microsoft.com/office/drawing/2014/main" id="{93A2E494-C4FF-7C4C-B588-D286F7368E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3657600"/>
            <a:ext cx="1692275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 u="none">
                <a:solidFill>
                  <a:srgbClr val="000066"/>
                </a:solidFill>
                <a:latin typeface="Comic Sans MS" panose="030F0902030302020204" pitchFamily="66" charset="0"/>
              </a:rPr>
              <a:t>Neither accurate nor precise</a:t>
            </a:r>
          </a:p>
        </p:txBody>
      </p:sp>
      <p:sp>
        <p:nvSpPr>
          <p:cNvPr id="156691" name="Text Box 19">
            <a:extLst>
              <a:ext uri="{FF2B5EF4-FFF2-40B4-BE49-F238E27FC236}">
                <a16:creationId xmlns:a16="http://schemas.microsoft.com/office/drawing/2014/main" id="{5FC1A26D-04BA-DA43-B46F-51ADA4509E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3657600"/>
            <a:ext cx="19970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2400" b="1" u="none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How do they compare?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66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66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9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66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66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9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66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66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0" presetID="2" presetClass="entr" presetSubtype="9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66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66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" presetClass="entr" presetSubtype="9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66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66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0" presetID="2" presetClass="entr" presetSubtype="9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66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566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5" presetID="2" presetClass="entr" presetSubtype="9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66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66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40" presetID="2" presetClass="entr" presetSubtype="9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66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66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45" presetID="2" presetClass="entr" presetSubtype="9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566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566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5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56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8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56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1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8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56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7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9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56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88" grpId="0"/>
      <p:bldP spid="156689" grpId="0"/>
      <p:bldP spid="156690" grpId="0"/>
      <p:bldP spid="15669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082" name="Rectangle 2">
            <a:extLst>
              <a:ext uri="{FF2B5EF4-FFF2-40B4-BE49-F238E27FC236}">
                <a16:creationId xmlns:a16="http://schemas.microsoft.com/office/drawing/2014/main" id="{C29996B9-10E7-7048-AD54-809AE6F24E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4000"/>
              <a:t>Can something be precise but not accurate (or vice versa)?</a:t>
            </a:r>
          </a:p>
        </p:txBody>
      </p:sp>
      <p:sp>
        <p:nvSpPr>
          <p:cNvPr id="302083" name="Rectangle 3">
            <a:extLst>
              <a:ext uri="{FF2B5EF4-FFF2-40B4-BE49-F238E27FC236}">
                <a16:creationId xmlns:a16="http://schemas.microsoft.com/office/drawing/2014/main" id="{1BDE4C9E-A9E2-4C45-973F-0D5FE50F6CF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200" dirty="0"/>
              <a:t>YES!!!</a:t>
            </a:r>
          </a:p>
          <a:p>
            <a:pPr eaLnBrk="1" hangingPunct="1">
              <a:defRPr/>
            </a:pPr>
            <a:r>
              <a:rPr lang="en-US" sz="3200" dirty="0"/>
              <a:t>if precise, but not accurate there is a systematic error or bias</a:t>
            </a:r>
          </a:p>
          <a:p>
            <a:pPr lvl="1" eaLnBrk="1" hangingPunct="1">
              <a:defRPr/>
            </a:pPr>
            <a:r>
              <a:rPr lang="en-US" sz="2800" dirty="0">
                <a:solidFill>
                  <a:srgbClr val="339966"/>
                </a:solidFill>
              </a:rPr>
              <a:t>Ex. you get the same wrong answer over and over</a:t>
            </a:r>
          </a:p>
          <a:p>
            <a:pPr eaLnBrk="1" hangingPunct="1">
              <a:defRPr/>
            </a:pPr>
            <a:r>
              <a:rPr lang="en-US" sz="3200" dirty="0"/>
              <a:t>if accurate but not precise, experimenter is being inconsistent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>
            <a:extLst>
              <a:ext uri="{FF2B5EF4-FFF2-40B4-BE49-F238E27FC236}">
                <a16:creationId xmlns:a16="http://schemas.microsoft.com/office/drawing/2014/main" id="{8621B641-360E-6D40-BBF9-F257D95CE0F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779588"/>
          </a:xfrm>
        </p:spPr>
        <p:txBody>
          <a:bodyPr>
            <a:normAutofit/>
          </a:bodyPr>
          <a:lstStyle/>
          <a:p>
            <a:pPr algn="l" eaLnBrk="1" hangingPunct="1">
              <a:defRPr/>
            </a:pPr>
            <a:r>
              <a:rPr lang="en-US" sz="2800"/>
              <a:t>For example:</a:t>
            </a:r>
            <a:br>
              <a:rPr lang="en-US" sz="2800"/>
            </a:br>
            <a:br>
              <a:rPr lang="en-US" sz="2800"/>
            </a:br>
            <a:r>
              <a:rPr lang="en-US" sz="2800"/>
              <a:t>Assume the CORRECT measurement of a pencil is 27.3200 cm.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2E2BCE5B-959A-DF4A-8838-996E81D87A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3555074"/>
              </p:ext>
            </p:extLst>
          </p:nvPr>
        </p:nvGraphicFramePr>
        <p:xfrm>
          <a:off x="609600" y="2084388"/>
          <a:ext cx="8077200" cy="3779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38600">
                  <a:extLst>
                    <a:ext uri="{9D8B030D-6E8A-4147-A177-3AD203B41FA5}">
                      <a16:colId xmlns:a16="http://schemas.microsoft.com/office/drawing/2014/main" val="3216171052"/>
                    </a:ext>
                  </a:extLst>
                </a:gridCol>
                <a:gridCol w="4038600">
                  <a:extLst>
                    <a:ext uri="{9D8B030D-6E8A-4147-A177-3AD203B41FA5}">
                      <a16:colId xmlns:a16="http://schemas.microsoft.com/office/drawing/2014/main" val="342669671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A measurement of 27.3 cm 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Accurate but not very Precise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03380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A measurement of 28.4226 cm 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Precise but no very accurate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21863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A measurement of 27.3201 cm is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Accurate and precise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70856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A measurement of 35.2 cm 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Not accurate and not precise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725608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5">
            <a:extLst>
              <a:ext uri="{FF2B5EF4-FFF2-40B4-BE49-F238E27FC236}">
                <a16:creationId xmlns:a16="http://schemas.microsoft.com/office/drawing/2014/main" id="{583B3620-42BA-6442-B400-7EFC82540B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4050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/>
          </a:p>
        </p:txBody>
      </p:sp>
      <p:graphicFrame>
        <p:nvGraphicFramePr>
          <p:cNvPr id="297988" name="Object 4">
            <a:extLst>
              <a:ext uri="{FF2B5EF4-FFF2-40B4-BE49-F238E27FC236}">
                <a16:creationId xmlns:a16="http://schemas.microsoft.com/office/drawing/2014/main" id="{2B825F29-3E7E-E842-BD29-2866986793E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0" y="0"/>
          <a:ext cx="9144000" cy="682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8" name="Slide" r:id="rId3" imgW="4572000" imgH="3429000" progId="PowerPoint.Slide.8">
                  <p:embed/>
                </p:oleObj>
              </mc:Choice>
              <mc:Fallback>
                <p:oleObj name="Slide" r:id="rId3" imgW="4572000" imgH="3429000" progId="PowerPoint.Slide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0" cy="6826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979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979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979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9798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979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9798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979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9798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979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9798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9798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4" name="Rectangle 2">
            <a:extLst>
              <a:ext uri="{FF2B5EF4-FFF2-40B4-BE49-F238E27FC236}">
                <a16:creationId xmlns:a16="http://schemas.microsoft.com/office/drawing/2014/main" id="{C401A726-65DA-6A46-8A21-E9E69808B2A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CA"/>
              <a:t>We would write this as….</a:t>
            </a:r>
          </a:p>
        </p:txBody>
      </p:sp>
      <p:sp>
        <p:nvSpPr>
          <p:cNvPr id="300035" name="Rectangle 3">
            <a:extLst>
              <a:ext uri="{FF2B5EF4-FFF2-40B4-BE49-F238E27FC236}">
                <a16:creationId xmlns:a16="http://schemas.microsoft.com/office/drawing/2014/main" id="{77C730CA-8488-F146-B686-40F2FDB0EA5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endParaRPr lang="en-CA"/>
          </a:p>
          <a:p>
            <a:pPr algn="ctr" eaLnBrk="1" hangingPunct="1">
              <a:buFont typeface="Wingdings" pitchFamily="2" charset="2"/>
              <a:buNone/>
              <a:defRPr/>
            </a:pPr>
            <a:endParaRPr lang="en-CA"/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en-CA" sz="5400"/>
              <a:t>42.6 +/- 0.1 mL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130" name="Rectangle 2">
            <a:extLst>
              <a:ext uri="{FF2B5EF4-FFF2-40B4-BE49-F238E27FC236}">
                <a16:creationId xmlns:a16="http://schemas.microsoft.com/office/drawing/2014/main" id="{F8C07D3E-2B09-F44E-849B-EA0CF34BE7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Another Example:</a:t>
            </a:r>
          </a:p>
        </p:txBody>
      </p:sp>
      <p:graphicFrame>
        <p:nvGraphicFramePr>
          <p:cNvPr id="304131" name="Object 3">
            <a:extLst>
              <a:ext uri="{FF2B5EF4-FFF2-40B4-BE49-F238E27FC236}">
                <a16:creationId xmlns:a16="http://schemas.microsoft.com/office/drawing/2014/main" id="{458FF9D9-B508-8145-B461-603389028CCB}"/>
              </a:ext>
            </a:extLst>
          </p:cNvPr>
          <p:cNvGraphicFramePr>
            <a:graphicFrameLocks noGrp="1" noChangeAspect="1"/>
          </p:cNvGraphicFramePr>
          <p:nvPr>
            <p:ph idx="1"/>
          </p:nvPr>
        </p:nvGraphicFramePr>
        <p:xfrm>
          <a:off x="0" y="2093913"/>
          <a:ext cx="9144000" cy="2744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8" name="Bitmap Image" r:id="rId3" imgW="8547100" imgH="2565400" progId="Paint.Picture">
                  <p:embed/>
                </p:oleObj>
              </mc:Choice>
              <mc:Fallback>
                <p:oleObj name="Bitmap Image" r:id="rId3" imgW="8547100" imgH="2565400" progId="Paint.Picture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2093913"/>
                        <a:ext cx="9144000" cy="2744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2" name="Line 4">
            <a:extLst>
              <a:ext uri="{FF2B5EF4-FFF2-40B4-BE49-F238E27FC236}">
                <a16:creationId xmlns:a16="http://schemas.microsoft.com/office/drawing/2014/main" id="{AF1972D9-056E-1949-B354-FE4F90053C6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91000" y="3429000"/>
            <a:ext cx="0" cy="8382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4133" name="Text Box 5">
            <a:extLst>
              <a:ext uri="{FF2B5EF4-FFF2-40B4-BE49-F238E27FC236}">
                <a16:creationId xmlns:a16="http://schemas.microsoft.com/office/drawing/2014/main" id="{B70B88BE-3183-1942-A60B-1F493AE464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4572000"/>
            <a:ext cx="2286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u="none" dirty="0">
                <a:latin typeface="Arial" panose="020B0604020202020204" pitchFamily="34" charset="0"/>
              </a:rPr>
              <a:t>What number would this be?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4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4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4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41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41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41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41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41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41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41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41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413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5814</TotalTime>
  <Words>377</Words>
  <Application>Microsoft Office PowerPoint</Application>
  <PresentationFormat>On-screen Show (4:3)</PresentationFormat>
  <Paragraphs>55</Paragraphs>
  <Slides>12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Arial</vt:lpstr>
      <vt:lpstr>Calibri</vt:lpstr>
      <vt:lpstr>Calibri Light</vt:lpstr>
      <vt:lpstr>Comic Sans MS</vt:lpstr>
      <vt:lpstr>Tahoma</vt:lpstr>
      <vt:lpstr>Wingdings</vt:lpstr>
      <vt:lpstr>Office Theme</vt:lpstr>
      <vt:lpstr>Slide</vt:lpstr>
      <vt:lpstr>Bitmap Image</vt:lpstr>
      <vt:lpstr>Reading Measurements and Experimental Uncertainty:</vt:lpstr>
      <vt:lpstr>Summary Notes:</vt:lpstr>
      <vt:lpstr>Accurate and Precise: </vt:lpstr>
      <vt:lpstr>PowerPoint Presentation</vt:lpstr>
      <vt:lpstr>Can something be precise but not accurate (or vice versa)?</vt:lpstr>
      <vt:lpstr>For example:  Assume the CORRECT measurement of a pencil is 27.3200 cm.</vt:lpstr>
      <vt:lpstr>PowerPoint Presentation</vt:lpstr>
      <vt:lpstr>We would write this as….</vt:lpstr>
      <vt:lpstr>Another Example:</vt:lpstr>
      <vt:lpstr>More Examples:</vt:lpstr>
      <vt:lpstr>Uncertainty in Measurements:</vt:lpstr>
      <vt:lpstr>Uncertainty in Measurements: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2: Introduction to Chemistry</dc:title>
  <dc:creator>owner</dc:creator>
  <cp:lastModifiedBy>Alysha Bandali</cp:lastModifiedBy>
  <cp:revision>94</cp:revision>
  <dcterms:created xsi:type="dcterms:W3CDTF">2008-09-01T04:29:07Z</dcterms:created>
  <dcterms:modified xsi:type="dcterms:W3CDTF">2021-10-11T03:28:45Z</dcterms:modified>
</cp:coreProperties>
</file>