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92"/>
    <p:restoredTop sz="94421"/>
  </p:normalViewPr>
  <p:slideViewPr>
    <p:cSldViewPr snapToGrid="0" snapToObjects="1">
      <p:cViewPr varScale="1">
        <p:scale>
          <a:sx n="60" d="100"/>
          <a:sy n="60" d="100"/>
        </p:scale>
        <p:origin x="1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EA32-C9BA-0243-A437-831B07C1D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158EF-74E9-764C-8F2F-52DBD3BD3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D6EFD-4987-8B44-B6FC-40825ADE6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C4927-FF2D-794C-B93E-80593102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6FCBC-0F45-894A-B09F-4D493C32E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4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41ECB-3E23-7A45-85C6-6B254252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07D27E-6555-8445-868B-C8F22742A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E2B92-5C4C-684E-9E65-57B8F3CB2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C6B61-0523-D84A-82AF-FF6A4329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2B84F-DEFA-E74D-9F9B-F19F8970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2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967E1-37F5-1347-9493-83D5963BD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78529-0199-4A46-9FDA-2E829F232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5EB34-7D3F-F947-86E3-E9CF6B1F7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4151D-FA28-7D4A-9312-4AE69648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4A684-96FE-124B-AB99-26D5FB21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D740B-D7F7-9E4F-8539-2ED3FF01B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C3CE3-CB89-8646-A145-D4B0724AA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D264C-18E3-4948-9F40-45A9C6AA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0C83C-FB4F-FC4E-BABC-7543DCCE3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8DCB4-4EE6-5E49-8827-AE0D8760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6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91D2B-85BA-504A-AD6C-425B64C08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69DDC-6D16-274E-9615-E28E8FA48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46287-F636-7940-BADC-657D90B4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28828-C78E-0F4B-950A-521463D3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59379-8375-9746-AA60-6D0AAAF93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8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0DFD-89DA-9947-B48B-567CE0A9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31E80-2257-2648-9863-24357B229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C38CD-499A-C443-A51B-D7B51E245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B0031-C858-3949-A839-77765B88D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E7C33-7A80-6840-8F80-A6A155C81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ADC2-7A0D-F245-9BDA-BFAEA2F9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5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DB2D-B647-CF46-A662-66D24CBC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B4893-0B56-9047-AAC9-F0EF3031F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D7918-DCA6-6240-A1B6-179C9AC9B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780067-3149-EF42-8572-B292F2206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5CB41-44E7-AF4B-AEE9-0C943EE70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8DBCD-665D-9F4C-8CD2-27E4B5B0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48FFF3-961B-8247-9CA3-C95A9122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883CA5-9412-6E4E-B69E-58341AEC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1D739-AB24-824D-9D21-52F7FE72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C6D110-9F88-4341-969B-BDE0E8A6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B0696-A11B-AF49-89C6-5D978CA0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BC2B1E-D8FB-E84B-8D30-2135D1C6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1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49DD81-E6EF-EE43-BBD1-CA1EC7D8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8D67AD-21E0-3545-B48B-5BCFF649F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7B59E-0F78-A840-8E34-387856BA6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6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CF1CA-5698-B242-B33C-03DD8A090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2CB2B-FA62-A74B-BF6F-BA5FF1164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59833-DAE6-B84D-9FAD-669BB36F1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AC106-B676-D047-B04B-1B2FD5A9A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52EB7-EE80-0F4A-B0D8-2595938A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0C88C-1A5A-D946-9443-96174B751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0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4F6F-1F68-7D41-8CE9-1B8548726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1C9C1-D676-CD47-8A82-CCB1B8A9B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98BAB-00A8-9B47-97C6-8A86015E3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B6646-648A-7E49-8669-8FD6AED0A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B7C37-6045-B047-8384-E198852A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1CE27-62B5-3E45-BB03-E15D61F4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C65A96-4505-0142-AAD5-DBEB4B679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20C29-0F53-6C4D-B6E4-B8DF03FF8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DFDA2-5688-3C4F-A98F-175920EA8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729BC-B4FE-504E-BCF0-2EF40A1C2294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AEC8A-8113-A34F-91C5-0D820AE99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05572-04BE-D94D-8D1E-1CC9279DA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700A-7430-BF43-BB93-AC45E2B0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64D5-6FDC-EC46-822A-0BA36114A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Chemistry 9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CF898-1ECE-2D41-8EA3-E8DC68C8DD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Book 4: The Bohr Model and Periodic Trends</a:t>
            </a:r>
          </a:p>
        </p:txBody>
      </p:sp>
    </p:spTree>
    <p:extLst>
      <p:ext uri="{BB962C8B-B14F-4D97-AF65-F5344CB8AC3E}">
        <p14:creationId xmlns:p14="http://schemas.microsoft.com/office/powerpoint/2010/main" val="3282935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CA9BD-7E97-C842-9B99-CEAF70D9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Drawing  a Bohr Diagram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C02A5-0BA3-C14F-812F-0600B690A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514350" lvl="0" indent="-514350" fontAlgn="base">
              <a:buFont typeface="+mj-lt"/>
              <a:buAutoNum type="arabicPeriod"/>
            </a:pPr>
            <a:r>
              <a:rPr lang="en-US" dirty="0"/>
              <a:t>Write the element’s </a:t>
            </a:r>
            <a:r>
              <a:rPr lang="en-US" b="1" u="sng" dirty="0">
                <a:highlight>
                  <a:srgbClr val="00FF00"/>
                </a:highlight>
              </a:rPr>
              <a:t>SYMBOL</a:t>
            </a:r>
            <a:r>
              <a:rPr lang="en-US" dirty="0"/>
              <a:t> with the </a:t>
            </a:r>
            <a:r>
              <a:rPr lang="en-US" b="1" u="sng" dirty="0">
                <a:highlight>
                  <a:srgbClr val="00FF00"/>
                </a:highlight>
              </a:rPr>
              <a:t>MASS NUMBER</a:t>
            </a:r>
            <a:r>
              <a:rPr lang="en-US" dirty="0"/>
              <a:t> at the </a:t>
            </a:r>
            <a:r>
              <a:rPr lang="en-US" b="1" u="sng" dirty="0">
                <a:highlight>
                  <a:srgbClr val="00FF00"/>
                </a:highlight>
              </a:rPr>
              <a:t>TOP</a:t>
            </a:r>
            <a:r>
              <a:rPr lang="en-US" dirty="0"/>
              <a:t> left and the</a:t>
            </a:r>
            <a:r>
              <a:rPr lang="en-US" b="1" dirty="0"/>
              <a:t> </a:t>
            </a:r>
            <a:r>
              <a:rPr lang="en-US" b="1" u="sng" dirty="0">
                <a:highlight>
                  <a:srgbClr val="00FF00"/>
                </a:highlight>
              </a:rPr>
              <a:t>ATOMIC</a:t>
            </a:r>
            <a:r>
              <a:rPr lang="en-US" u="sng" dirty="0">
                <a:highlight>
                  <a:srgbClr val="00FF00"/>
                </a:highlight>
              </a:rPr>
              <a:t> </a:t>
            </a:r>
            <a:r>
              <a:rPr lang="en-US" b="1" u="sng" dirty="0">
                <a:highlight>
                  <a:srgbClr val="00FF00"/>
                </a:highlight>
              </a:rPr>
              <a:t>NUMBER</a:t>
            </a:r>
            <a:r>
              <a:rPr lang="en-US" dirty="0"/>
              <a:t> at the </a:t>
            </a:r>
            <a:r>
              <a:rPr lang="en-US" b="1" u="sng" dirty="0">
                <a:highlight>
                  <a:srgbClr val="00FF00"/>
                </a:highlight>
              </a:rPr>
              <a:t>BOTTOM</a:t>
            </a:r>
            <a:r>
              <a:rPr lang="en-US" dirty="0"/>
              <a:t> left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b="1" u="sng" dirty="0">
                <a:highlight>
                  <a:srgbClr val="00FF00"/>
                </a:highlight>
              </a:rPr>
              <a:t>CALCULATE</a:t>
            </a:r>
            <a:r>
              <a:rPr lang="en-US" b="1" dirty="0"/>
              <a:t> </a:t>
            </a:r>
            <a:r>
              <a:rPr lang="en-US" dirty="0"/>
              <a:t>the number of </a:t>
            </a:r>
            <a:r>
              <a:rPr lang="en-US" b="1" u="sng" dirty="0">
                <a:highlight>
                  <a:srgbClr val="00FF00"/>
                </a:highlight>
              </a:rPr>
              <a:t>NEUTRONS</a:t>
            </a:r>
            <a:r>
              <a:rPr lang="en-US" b="1" dirty="0"/>
              <a:t> </a:t>
            </a:r>
            <a:r>
              <a:rPr lang="en-US" dirty="0"/>
              <a:t>in the atom. Write the number of protons (p+) and neutrons (n0) as the </a:t>
            </a:r>
            <a:r>
              <a:rPr lang="en-US" b="1" u="sng" dirty="0">
                <a:highlight>
                  <a:srgbClr val="00FF00"/>
                </a:highlight>
              </a:rPr>
              <a:t>NUCLEUS</a:t>
            </a:r>
            <a:endParaRPr lang="en-US" u="sng" dirty="0">
              <a:highlight>
                <a:srgbClr val="00FF00"/>
              </a:highlight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/>
              <a:t>THINK: How many electrons does the </a:t>
            </a:r>
            <a:r>
              <a:rPr lang="en-US" b="1" u="sng" dirty="0">
                <a:highlight>
                  <a:srgbClr val="00FF00"/>
                </a:highlight>
              </a:rPr>
              <a:t>NEUTRAL</a:t>
            </a:r>
            <a:r>
              <a:rPr lang="en-US" dirty="0"/>
              <a:t> atom have? </a:t>
            </a:r>
          </a:p>
          <a:p>
            <a:pPr lvl="1" fontAlgn="base"/>
            <a:r>
              <a:rPr lang="en-US" dirty="0">
                <a:highlight>
                  <a:srgbClr val="00FFFF"/>
                </a:highlight>
              </a:rPr>
              <a:t># protons = # electrons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b="1" u="sng" dirty="0">
                <a:highlight>
                  <a:srgbClr val="00FF00"/>
                </a:highlight>
              </a:rPr>
              <a:t>DRAW</a:t>
            </a:r>
            <a:r>
              <a:rPr lang="en-US" b="1" dirty="0"/>
              <a:t> </a:t>
            </a:r>
            <a:r>
              <a:rPr lang="en-US" dirty="0"/>
              <a:t>the K shell. Fill the K shell with the first </a:t>
            </a:r>
            <a:r>
              <a:rPr lang="en-US" b="1" u="sng" dirty="0">
                <a:highlight>
                  <a:srgbClr val="00FF00"/>
                </a:highlight>
              </a:rPr>
              <a:t>2</a:t>
            </a:r>
            <a:r>
              <a:rPr lang="en-US" dirty="0"/>
              <a:t> electrons. Make your electrons nice and </a:t>
            </a:r>
            <a:r>
              <a:rPr lang="en-US" b="1" u="sng" dirty="0">
                <a:highlight>
                  <a:srgbClr val="00FF00"/>
                </a:highlight>
              </a:rPr>
              <a:t>BIG</a:t>
            </a:r>
            <a:r>
              <a:rPr lang="en-US" dirty="0"/>
              <a:t>!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/>
              <a:t>Continue drawing each shell and </a:t>
            </a:r>
            <a:r>
              <a:rPr lang="en-US" b="1" u="sng" dirty="0">
                <a:highlight>
                  <a:srgbClr val="00FF00"/>
                </a:highlight>
              </a:rPr>
              <a:t>FILLING</a:t>
            </a:r>
            <a:r>
              <a:rPr lang="en-US" dirty="0"/>
              <a:t> with electrons until you have accounted for all the atom’s electrons.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7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0E16-02B7-C24A-97E1-AE346AEE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A The Bohr Model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22C85-4D6E-FA4F-AD1C-2CABB98D9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248400" cy="48037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Using Standard Atomic Notation</a:t>
            </a:r>
          </a:p>
          <a:p>
            <a:pPr lvl="1"/>
            <a:r>
              <a:rPr lang="en-US" dirty="0"/>
              <a:t>On the upper left of the element symbol is the atomic</a:t>
            </a:r>
          </a:p>
          <a:p>
            <a:pPr lvl="2"/>
            <a:r>
              <a:rPr lang="en-US" u="sng" dirty="0">
                <a:highlight>
                  <a:srgbClr val="FFFF00"/>
                </a:highlight>
              </a:rPr>
              <a:t>mass</a:t>
            </a:r>
            <a:r>
              <a:rPr lang="en-US" dirty="0"/>
              <a:t>(rounded to the nearest whole number)</a:t>
            </a:r>
          </a:p>
          <a:p>
            <a:pPr lvl="1"/>
            <a:r>
              <a:rPr lang="en-US" dirty="0"/>
              <a:t>On the lower left of the element symbol is the atomic</a:t>
            </a:r>
          </a:p>
          <a:p>
            <a:pPr lvl="2"/>
            <a:r>
              <a:rPr lang="en-US" u="sng" dirty="0">
                <a:highlight>
                  <a:srgbClr val="FFFF00"/>
                </a:highlight>
              </a:rPr>
              <a:t>number</a:t>
            </a:r>
            <a:r>
              <a:rPr lang="en-US" dirty="0"/>
              <a:t> (number of protons).</a:t>
            </a:r>
          </a:p>
          <a:p>
            <a:endParaRPr lang="en-US" dirty="0"/>
          </a:p>
          <a:p>
            <a:r>
              <a:rPr lang="en-US" dirty="0"/>
              <a:t>Ex. Consider the element gold. Its symbol is Au. Its mass number is 197 and its atomic number is 79.</a:t>
            </a:r>
          </a:p>
          <a:p>
            <a:r>
              <a:rPr lang="en-US" dirty="0"/>
              <a:t>Written in standard atomic notation it becomes:</a:t>
            </a:r>
          </a:p>
          <a:p>
            <a:endParaRPr lang="en-US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F5AFB29-DF4A-F34A-9FD1-4C232C490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399" y="2205037"/>
            <a:ext cx="4552009" cy="3009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311CD2-D150-C244-BCBE-CF88A66E8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750" y="6067425"/>
            <a:ext cx="1174750" cy="5791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30B08C-B633-9A44-A35E-4146AF83DCED}"/>
              </a:ext>
            </a:extLst>
          </p:cNvPr>
          <p:cNvSpPr txBox="1"/>
          <p:nvPr/>
        </p:nvSpPr>
        <p:spPr>
          <a:xfrm>
            <a:off x="7796463" y="930442"/>
            <a:ext cx="343301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Protons and neutrons are found in the nucleus of an atom</a:t>
            </a:r>
          </a:p>
        </p:txBody>
      </p:sp>
    </p:spTree>
    <p:extLst>
      <p:ext uri="{BB962C8B-B14F-4D97-AF65-F5344CB8AC3E}">
        <p14:creationId xmlns:p14="http://schemas.microsoft.com/office/powerpoint/2010/main" val="1533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B1CA4-26F6-9C4E-AE8F-8C76B2AA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Write the standard atomic notation for geranium, uranium and cobalt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7325C-D0A5-8A49-97A2-AD289C30D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8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FBC5E-C311-FF4F-874F-2C430D766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the standard atomic notation for germanium, uranium, and cobalt.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758CD9-92BC-E244-8F9C-17949910ED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73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𝐺𝑒</m:t>
                        </m:r>
                      </m:e>
                    </m:sPre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238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sPre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59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𝐶𝑜</m:t>
                        </m:r>
                      </m:e>
                    </m:sPre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758CD9-92BC-E244-8F9C-17949910ED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1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69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2A58-9CD5-3949-A114-D45CB061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Atoms with Bohr Diagrams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401A7-0AC5-D841-BF00-97BA0B990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/>
            <a:r>
              <a:rPr lang="en-US" dirty="0"/>
              <a:t>Atoms are so </a:t>
            </a:r>
            <a:r>
              <a:rPr lang="en-US" b="1" u="sng" dirty="0">
                <a:highlight>
                  <a:srgbClr val="00FF00"/>
                </a:highlight>
              </a:rPr>
              <a:t>SMALL</a:t>
            </a:r>
            <a:r>
              <a:rPr lang="en-US" dirty="0"/>
              <a:t> that in order to study them, we need to create </a:t>
            </a:r>
            <a:r>
              <a:rPr lang="en-US" b="1" u="sng" dirty="0">
                <a:highlight>
                  <a:srgbClr val="00FF00"/>
                </a:highlight>
              </a:rPr>
              <a:t>MODELS</a:t>
            </a:r>
            <a:endParaRPr lang="en-US" u="sng" dirty="0">
              <a:highlight>
                <a:srgbClr val="00FF00"/>
              </a:highlight>
            </a:endParaRPr>
          </a:p>
          <a:p>
            <a:pPr lvl="0" fontAlgn="base"/>
            <a:r>
              <a:rPr lang="en-US" dirty="0"/>
              <a:t>The current atomic model is known as the </a:t>
            </a:r>
            <a:r>
              <a:rPr lang="en-US" b="1" u="sng" dirty="0">
                <a:highlight>
                  <a:srgbClr val="00FF00"/>
                </a:highlight>
              </a:rPr>
              <a:t>“ELECTRON CLOUD MODEL”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/>
              <a:t>Electrons are always moving in 3D space around the </a:t>
            </a:r>
            <a:r>
              <a:rPr lang="en-US" b="1" u="sng" dirty="0">
                <a:highlight>
                  <a:srgbClr val="00FF00"/>
                </a:highlight>
              </a:rPr>
              <a:t>NUCLEUS</a:t>
            </a:r>
            <a:endParaRPr lang="en-US" u="sng" dirty="0">
              <a:highlight>
                <a:srgbClr val="00FF00"/>
              </a:highlight>
            </a:endParaRPr>
          </a:p>
          <a:p>
            <a:pPr lvl="0" fontAlgn="base"/>
            <a:r>
              <a:rPr lang="en-US" dirty="0"/>
              <a:t>The model that we will learn today represent the atom at </a:t>
            </a:r>
            <a:r>
              <a:rPr lang="en-US" b="1" u="sng" dirty="0">
                <a:highlight>
                  <a:srgbClr val="00FF00"/>
                </a:highlight>
              </a:rPr>
              <a:t>A MOMENT IN TIME</a:t>
            </a:r>
            <a:endParaRPr lang="en-US" u="sng" dirty="0">
              <a:highlight>
                <a:srgbClr val="00FF00"/>
              </a:highlight>
            </a:endParaRPr>
          </a:p>
          <a:p>
            <a:r>
              <a:rPr lang="en-US" dirty="0"/>
              <a:t>It’s a way of representing the </a:t>
            </a:r>
            <a:r>
              <a:rPr lang="en-US" b="1" u="sng" dirty="0">
                <a:highlight>
                  <a:srgbClr val="00FF00"/>
                </a:highlight>
              </a:rPr>
              <a:t>MOST LIKELY LOCATION</a:t>
            </a:r>
            <a:r>
              <a:rPr lang="en-US" u="sng" dirty="0">
                <a:highlight>
                  <a:srgbClr val="00FF00"/>
                </a:highlight>
              </a:rPr>
              <a:t> </a:t>
            </a:r>
            <a:r>
              <a:rPr lang="en-US" dirty="0"/>
              <a:t>of electrons in the “cloud”</a:t>
            </a:r>
          </a:p>
          <a:p>
            <a:pPr lvl="0" fontAlgn="base"/>
            <a:r>
              <a:rPr lang="en-US" dirty="0"/>
              <a:t>It’s important to remember that an atomic model is a </a:t>
            </a:r>
            <a:r>
              <a:rPr lang="en-US" b="1" u="sng" dirty="0">
                <a:highlight>
                  <a:srgbClr val="00FF00"/>
                </a:highlight>
              </a:rPr>
              <a:t>SIMPLIFIED</a:t>
            </a:r>
            <a:r>
              <a:rPr lang="en-US" dirty="0"/>
              <a:t> version of an atom, and it’s completely</a:t>
            </a:r>
            <a:r>
              <a:rPr lang="en-US" b="1" dirty="0"/>
              <a:t> </a:t>
            </a:r>
            <a:r>
              <a:rPr lang="en-US" b="1" u="sng" dirty="0">
                <a:highlight>
                  <a:srgbClr val="00FF00"/>
                </a:highlight>
              </a:rPr>
              <a:t>WRONG</a:t>
            </a:r>
            <a:r>
              <a:rPr lang="en-US" dirty="0"/>
              <a:t> in terms of </a:t>
            </a:r>
            <a:r>
              <a:rPr lang="en-US" b="1" dirty="0">
                <a:highlight>
                  <a:srgbClr val="00FF00"/>
                </a:highlight>
              </a:rPr>
              <a:t>SCALE</a:t>
            </a:r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5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EAA44-58A4-2840-ABD1-7A3E7B86A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Bohr Diagrams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7C2DA-8A66-1843-BD95-2B1133B45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lvl="0" fontAlgn="base"/>
            <a:r>
              <a:rPr lang="en-US" sz="2000" dirty="0"/>
              <a:t>A Bohr diagram is a diagram that shows how many </a:t>
            </a:r>
            <a:r>
              <a:rPr lang="en-US" sz="2000" b="1" dirty="0">
                <a:highlight>
                  <a:srgbClr val="00FF00"/>
                </a:highlight>
              </a:rPr>
              <a:t>ELECTRONS</a:t>
            </a:r>
            <a:r>
              <a:rPr lang="en-US" sz="2000" dirty="0"/>
              <a:t> are in each shell surrounding the nucleus.</a:t>
            </a:r>
          </a:p>
          <a:p>
            <a:pPr lvl="0" fontAlgn="base"/>
            <a:r>
              <a:rPr lang="en-US" sz="2000" dirty="0"/>
              <a:t>Named in honor of </a:t>
            </a:r>
            <a:r>
              <a:rPr lang="en-US" sz="2000" b="1" dirty="0">
                <a:highlight>
                  <a:srgbClr val="00FF00"/>
                </a:highlight>
              </a:rPr>
              <a:t>NIELS BOHR</a:t>
            </a:r>
            <a:r>
              <a:rPr lang="en-US" sz="2000" dirty="0"/>
              <a:t>, a Danish physicist who developed several models for showing the arrangement of electrons in atoms.</a:t>
            </a:r>
          </a:p>
          <a:p>
            <a:pPr lvl="0" fontAlgn="base"/>
            <a:r>
              <a:rPr lang="en-US" sz="2000" dirty="0"/>
              <a:t>There are three main background questions to explore before we start drawing Bohr diagrams.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" name="Picture 9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874C51ED-29D0-E246-A8F6-3FDBD4246DD6}"/>
              </a:ext>
            </a:extLst>
          </p:cNvPr>
          <p:cNvPicPr/>
          <p:nvPr/>
        </p:nvPicPr>
        <p:blipFill rotWithShape="1">
          <a:blip r:embed="rId2"/>
          <a:srcRect l="5062" r="-1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78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04165-24FF-644E-84E9-C1B4995C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u="sng" dirty="0">
                <a:highlight>
                  <a:srgbClr val="00FF00"/>
                </a:highlight>
              </a:rPr>
              <a:t>Parts</a:t>
            </a:r>
            <a:r>
              <a:rPr lang="en-US" dirty="0"/>
              <a:t> of a Bohr Diagram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3F2D0-4A36-F34D-B63A-2694F950B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3247"/>
            <a:ext cx="10515600" cy="1325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Colour electrons yellow and the nucleus blue (includes the protons and neutrons) and the electron shells in red</a:t>
            </a:r>
          </a:p>
          <a:p>
            <a:r>
              <a:rPr lang="en-US" dirty="0"/>
              <a:t>The element is Neon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0F4483-B750-324A-81D9-3AE642FAC69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3836" y="1444752"/>
            <a:ext cx="10244328" cy="356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93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93710-99C1-2D4F-A372-268BAF47F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How does an Electron’s </a:t>
            </a:r>
            <a:r>
              <a:rPr lang="en-US" b="1" u="sng" dirty="0">
                <a:highlight>
                  <a:srgbClr val="00FF00"/>
                </a:highlight>
              </a:rPr>
              <a:t>LOCATION</a:t>
            </a:r>
            <a:r>
              <a:rPr lang="en-US" b="1" dirty="0"/>
              <a:t> Correspond to its </a:t>
            </a:r>
            <a:r>
              <a:rPr lang="en-US" b="1" u="sng" dirty="0">
                <a:highlight>
                  <a:srgbClr val="00FF00"/>
                </a:highlight>
              </a:rPr>
              <a:t>ENERGY</a:t>
            </a:r>
            <a:r>
              <a:rPr lang="en-US" b="1" dirty="0"/>
              <a:t>?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05438-FDAA-3141-806E-0814CE939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/>
              <a:t>Imagine climbing a </a:t>
            </a:r>
            <a:r>
              <a:rPr lang="en-US" b="1" u="sng" dirty="0">
                <a:highlight>
                  <a:srgbClr val="00FF00"/>
                </a:highlight>
              </a:rPr>
              <a:t>LADDER</a:t>
            </a:r>
            <a:r>
              <a:rPr lang="en-US" dirty="0"/>
              <a:t>. As you go up each rung, you gain more and more </a:t>
            </a:r>
            <a:r>
              <a:rPr lang="en-US" b="1" u="sng" dirty="0">
                <a:highlight>
                  <a:srgbClr val="00FF00"/>
                </a:highlight>
              </a:rPr>
              <a:t>ENERGY</a:t>
            </a:r>
            <a:r>
              <a:rPr lang="en-US" b="1" dirty="0"/>
              <a:t> </a:t>
            </a:r>
            <a:r>
              <a:rPr lang="en-US" dirty="0"/>
              <a:t> </a:t>
            </a:r>
          </a:p>
          <a:p>
            <a:pPr lvl="1" fontAlgn="base"/>
            <a:r>
              <a:rPr lang="en-US" dirty="0"/>
              <a:t>This is similar to the way in which electrons have </a:t>
            </a:r>
            <a:r>
              <a:rPr lang="en-US" b="1" u="sng" dirty="0">
                <a:highlight>
                  <a:srgbClr val="00FF00"/>
                </a:highlight>
              </a:rPr>
              <a:t>MORE</a:t>
            </a:r>
            <a:r>
              <a:rPr lang="en-US" dirty="0"/>
              <a:t> energy as they orbit </a:t>
            </a:r>
            <a:r>
              <a:rPr lang="en-US" b="1" u="sng" dirty="0">
                <a:highlight>
                  <a:srgbClr val="00FF00"/>
                </a:highlight>
              </a:rPr>
              <a:t>FURTHER</a:t>
            </a:r>
            <a:r>
              <a:rPr lang="en-US" dirty="0"/>
              <a:t> from the nucleus</a:t>
            </a:r>
          </a:p>
          <a:p>
            <a:pPr lvl="1" fontAlgn="base"/>
            <a:endParaRPr lang="en-US" dirty="0"/>
          </a:p>
          <a:p>
            <a:pPr lvl="0" fontAlgn="base"/>
            <a:r>
              <a:rPr lang="en-US" dirty="0"/>
              <a:t>The shells of an atom are named </a:t>
            </a:r>
            <a:r>
              <a:rPr lang="en-US" b="1" u="sng" dirty="0">
                <a:highlight>
                  <a:srgbClr val="00FF00"/>
                </a:highlight>
              </a:rPr>
              <a:t>K</a:t>
            </a:r>
            <a:r>
              <a:rPr lang="en-US" u="sng" dirty="0">
                <a:highlight>
                  <a:srgbClr val="00FF00"/>
                </a:highlight>
              </a:rPr>
              <a:t>, </a:t>
            </a:r>
            <a:r>
              <a:rPr lang="en-US" b="1" u="sng" dirty="0">
                <a:highlight>
                  <a:srgbClr val="00FF00"/>
                </a:highlight>
              </a:rPr>
              <a:t>L</a:t>
            </a:r>
            <a:r>
              <a:rPr lang="en-US" u="sng" dirty="0">
                <a:highlight>
                  <a:srgbClr val="00FF00"/>
                </a:highlight>
              </a:rPr>
              <a:t>, </a:t>
            </a:r>
            <a:r>
              <a:rPr lang="en-US" b="1" u="sng" dirty="0">
                <a:highlight>
                  <a:srgbClr val="00FF00"/>
                </a:highlight>
              </a:rPr>
              <a:t>M</a:t>
            </a:r>
            <a:r>
              <a:rPr lang="en-US" u="sng" dirty="0">
                <a:highlight>
                  <a:srgbClr val="00FF00"/>
                </a:highlight>
              </a:rPr>
              <a:t>, and</a:t>
            </a:r>
            <a:r>
              <a:rPr lang="en-US" b="1" u="sng" dirty="0">
                <a:highlight>
                  <a:srgbClr val="00FF00"/>
                </a:highlight>
              </a:rPr>
              <a:t> N</a:t>
            </a:r>
            <a:r>
              <a:rPr lang="en-US" dirty="0"/>
              <a:t> going from </a:t>
            </a:r>
            <a:r>
              <a:rPr lang="en-US" b="1" u="sng" dirty="0">
                <a:highlight>
                  <a:srgbClr val="00FF00"/>
                </a:highlight>
              </a:rPr>
              <a:t>CLOSEST</a:t>
            </a:r>
            <a:r>
              <a:rPr lang="en-US" dirty="0"/>
              <a:t> to furthest from the </a:t>
            </a:r>
            <a:r>
              <a:rPr lang="en-US" b="1" u="sng" dirty="0">
                <a:highlight>
                  <a:srgbClr val="00FF00"/>
                </a:highlight>
              </a:rPr>
              <a:t>NUCLEUS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2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E8A86-0961-5E42-A849-A743CD51C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How do </a:t>
            </a:r>
            <a:r>
              <a:rPr lang="en-US" b="1" u="sng" dirty="0"/>
              <a:t>ELECTRONS</a:t>
            </a:r>
            <a:r>
              <a:rPr lang="en-US" dirty="0"/>
              <a:t> fill the </a:t>
            </a:r>
            <a:r>
              <a:rPr lang="en-US" b="1" u="sng" dirty="0"/>
              <a:t>SHELLS</a:t>
            </a:r>
            <a:r>
              <a:rPr lang="en-US" dirty="0"/>
              <a:t>?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A6422D7-076F-974F-A565-74AB27BC46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959378"/>
              </p:ext>
            </p:extLst>
          </p:nvPr>
        </p:nvGraphicFramePr>
        <p:xfrm>
          <a:off x="838200" y="1478153"/>
          <a:ext cx="10515597" cy="3017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62326279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30883686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202372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# of electrons to be full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465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 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333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 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337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 max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13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18 max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1349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3100C33-7088-8949-8953-261F11B0E88D}"/>
              </a:ext>
            </a:extLst>
          </p:cNvPr>
          <p:cNvSpPr txBox="1"/>
          <p:nvPr/>
        </p:nvSpPr>
        <p:spPr>
          <a:xfrm>
            <a:off x="694944" y="4553883"/>
            <a:ext cx="8796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row number on the periodic table = the number of shells</a:t>
            </a:r>
          </a:p>
          <a:p>
            <a:r>
              <a:rPr lang="en-US" sz="2400" dirty="0"/>
              <a:t>Row 1 = 1 shell (starts with Hydrogen)</a:t>
            </a:r>
          </a:p>
          <a:p>
            <a:r>
              <a:rPr lang="en-US" sz="2400" dirty="0"/>
              <a:t>Row 2 = 2 shells (starts with Lithium)</a:t>
            </a:r>
          </a:p>
          <a:p>
            <a:r>
              <a:rPr lang="en-US" sz="2400" dirty="0"/>
              <a:t>Row 3 = 3 shells (starts with Sodium)</a:t>
            </a:r>
          </a:p>
          <a:p>
            <a:r>
              <a:rPr lang="en-US" sz="2400" dirty="0"/>
              <a:t>Row 4 = 4 shells  (starts with Potassium)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5FD91E-6462-6847-B6D9-DC4D555B7E00}"/>
              </a:ext>
            </a:extLst>
          </p:cNvPr>
          <p:cNvSpPr txBox="1"/>
          <p:nvPr/>
        </p:nvSpPr>
        <p:spPr>
          <a:xfrm>
            <a:off x="8430768" y="4718304"/>
            <a:ext cx="3566160" cy="83099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Row = Period</a:t>
            </a:r>
          </a:p>
          <a:p>
            <a:r>
              <a:rPr lang="en-US" sz="2400" dirty="0"/>
              <a:t>Column = Group = Family</a:t>
            </a:r>
          </a:p>
        </p:txBody>
      </p:sp>
    </p:spTree>
    <p:extLst>
      <p:ext uri="{BB962C8B-B14F-4D97-AF65-F5344CB8AC3E}">
        <p14:creationId xmlns:p14="http://schemas.microsoft.com/office/powerpoint/2010/main" val="345550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588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Chemistry 9 Review</vt:lpstr>
      <vt:lpstr>Part A The Bohr Model</vt:lpstr>
      <vt:lpstr>Practice Write the standard atomic notation for geranium, uranium and cobalt </vt:lpstr>
      <vt:lpstr>Write the standard atomic notation for germanium, uranium, and cobalt.</vt:lpstr>
      <vt:lpstr>Modeling Atoms with Bohr Diagrams </vt:lpstr>
      <vt:lpstr>Bohr Diagrams </vt:lpstr>
      <vt:lpstr>1. Parts of a Bohr Diagram </vt:lpstr>
      <vt:lpstr>2. How does an Electron’s LOCATION Correspond to its ENERGY? </vt:lpstr>
      <vt:lpstr>3. How do ELECTRONS fill the SHELLS? </vt:lpstr>
      <vt:lpstr>Drawing  a Bohr Diagram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9 Review</dc:title>
  <dc:creator>Alysha Bandali</dc:creator>
  <cp:lastModifiedBy>Alysha Bandali</cp:lastModifiedBy>
  <cp:revision>4</cp:revision>
  <dcterms:created xsi:type="dcterms:W3CDTF">2022-02-03T21:43:33Z</dcterms:created>
  <dcterms:modified xsi:type="dcterms:W3CDTF">2022-02-04T23:16:29Z</dcterms:modified>
</cp:coreProperties>
</file>