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5" r:id="rId7"/>
    <p:sldId id="260" r:id="rId8"/>
    <p:sldId id="262" r:id="rId9"/>
    <p:sldId id="266" r:id="rId10"/>
    <p:sldId id="267" r:id="rId11"/>
    <p:sldId id="282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94"/>
    <p:restoredTop sz="93362"/>
  </p:normalViewPr>
  <p:slideViewPr>
    <p:cSldViewPr snapToGrid="0" snapToObjects="1">
      <p:cViewPr varScale="1">
        <p:scale>
          <a:sx n="107" d="100"/>
          <a:sy n="107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E0A97-DC2B-CC4F-8E67-02A96D5B5B44}" type="datetimeFigureOut">
              <a:rPr lang="en-US" smtClean="0"/>
              <a:t>11/8/20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7D9B1-0266-2C4B-97D4-14E70A624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86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Answers</a:t>
            </a:r>
          </a:p>
          <a:p>
            <a:r>
              <a:rPr lang="en-US" dirty="0"/>
              <a:t>3) $12710 	4) $49290	5)$37700	6)$107300	7)$54810	8)$134190	9)$100650	10)$204350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77D9B1-0266-2C4B-97D4-14E70A6242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93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1a)$85840	1b)$7153.33      2a)$76320     2b)$6360     3a)$670000     3b)55833.33     4a)$30600     4b)$2550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77D9B1-0266-2C4B-97D4-14E70A62421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71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1)13x50x52x0.15=5070, 33800-5070/12=$2394.17     2)45x40x52x0.205=19188, 93600-19188/12=$6201     3)105x45x52x0.33=81081, 245700-81081/12=$13718.25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4)12.50x55x52x0.15=5362.50, 35750-5362.50/12=$2532.29     5)35x42x52x0.205=15670.20, </a:t>
            </a:r>
            <a:r>
              <a:rPr lang="en-US"/>
              <a:t>76440-15670.20/12=$5064.15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77D9B1-0266-2C4B-97D4-14E70A62421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65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DD6C-1ED9-094E-813E-FA31137636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77E58-5505-CA48-BC8F-5B9618B283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14801-11FE-2C43-84CF-010AA40C8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667F-BD41-8B4A-B3F2-CE10841178EC}" type="datetimeFigureOut">
              <a:rPr lang="en-US" smtClean="0"/>
              <a:t>11/8/20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FC67A-898E-8E4F-B9A0-0F479B043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C226A-CAEB-6B4B-BFEA-8FAAA2670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DC984-BE49-1B4D-9A47-3D7EA1439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59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E294E-2A88-7E41-ABBB-863D77B05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A5FD2D-E5BA-AF4E-A5F2-27FE457E8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8CB9C-A98E-9246-A6A4-7EE795192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667F-BD41-8B4A-B3F2-CE10841178EC}" type="datetimeFigureOut">
              <a:rPr lang="en-US" smtClean="0"/>
              <a:t>11/8/20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9CDE8-2D70-C548-8B2E-81C398864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E6823-7025-E347-95F1-79CC38523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DC984-BE49-1B4D-9A47-3D7EA1439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9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327D57-4025-4A4F-B10C-372A45A9F0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013B9-C339-0F4E-8F8B-2081221BE0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34E71-63A7-EA44-991E-E68476C6A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667F-BD41-8B4A-B3F2-CE10841178EC}" type="datetimeFigureOut">
              <a:rPr lang="en-US" smtClean="0"/>
              <a:t>11/8/20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C8EB7-EE17-5A4D-A9DB-D71543B9B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E54F8-16C7-D84D-A14B-2D75E4316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DC984-BE49-1B4D-9A47-3D7EA1439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7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1914F-F64A-1048-8A90-C5120CE0F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19812-D6E5-314B-85AC-D119D5EB6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6F15B-1F9D-A549-B484-111F06BAC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667F-BD41-8B4A-B3F2-CE10841178EC}" type="datetimeFigureOut">
              <a:rPr lang="en-US" smtClean="0"/>
              <a:t>11/8/20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1E4E1-4A8A-DD43-AA23-E265A5B03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80035-1157-FF45-AD31-F931C8BE4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DC984-BE49-1B4D-9A47-3D7EA1439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0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01919-77E7-CF4D-8298-CD529AF33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D213A-6871-C94D-A20D-3D92828AE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FD850-DC84-3043-BC87-A8AB40942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667F-BD41-8B4A-B3F2-CE10841178EC}" type="datetimeFigureOut">
              <a:rPr lang="en-US" smtClean="0"/>
              <a:t>11/8/20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FB1FC-5703-664C-A595-871E491BD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77D12-7AA9-724B-9B0A-0D60A83AD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DC984-BE49-1B4D-9A47-3D7EA1439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97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23119-73FD-9B41-94C8-14E7867C0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CED8B-6D29-0C49-8A45-C347009F7F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08B35C-2FFD-E646-B172-4C407FA0C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67FEB-07F1-8C4E-8D23-BFBEB8CD7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667F-BD41-8B4A-B3F2-CE10841178EC}" type="datetimeFigureOut">
              <a:rPr lang="en-US" smtClean="0"/>
              <a:t>11/8/20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AD3CB-2D27-3C43-8436-FBB5C051E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4F230B-D397-2142-83D9-31DDA9D80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DC984-BE49-1B4D-9A47-3D7EA1439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41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ADF79-368B-F544-8D5F-9F99958A7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F7D10-A399-5042-BC4D-83D113865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920045-DD20-1F48-8280-B90986F6F6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18F583-6F11-8C42-A7E3-3D3701DEC6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7F1026-60EC-F144-9C21-8F59936AFB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CCA75B-9FAB-214A-BC5A-D393CCB5F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667F-BD41-8B4A-B3F2-CE10841178EC}" type="datetimeFigureOut">
              <a:rPr lang="en-US" smtClean="0"/>
              <a:t>11/8/20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DF3397-24A2-8C43-9889-CE26B7371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913069-810E-7344-9113-E3C9A12FA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DC984-BE49-1B4D-9A47-3D7EA1439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0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81686-9898-124E-AF93-5B4D42F9E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391527-48F9-2241-8AEE-8C3286725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667F-BD41-8B4A-B3F2-CE10841178EC}" type="datetimeFigureOut">
              <a:rPr lang="en-US" smtClean="0"/>
              <a:t>11/8/20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A7D084-59B4-9B49-A6A8-122F64B18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8A79F9-7AD1-DD4B-86EB-08B2FDAF2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DC984-BE49-1B4D-9A47-3D7EA1439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96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1F9213-71EF-CA41-985D-3B18D6A19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667F-BD41-8B4A-B3F2-CE10841178EC}" type="datetimeFigureOut">
              <a:rPr lang="en-US" smtClean="0"/>
              <a:t>11/8/20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A0AF72-3E98-FA47-A97A-66336759E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C75233-DF61-044A-BED5-0420DBFC3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DC984-BE49-1B4D-9A47-3D7EA1439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0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4C6C3-34D0-EF4E-8591-35FC9EFE2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E89D8-C64C-7F43-BA4F-EB889D8E2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65A654-F380-9544-B007-88F8692F2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A6E7F6-23A9-CA44-A23C-B62895BB9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667F-BD41-8B4A-B3F2-CE10841178EC}" type="datetimeFigureOut">
              <a:rPr lang="en-US" smtClean="0"/>
              <a:t>11/8/20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2E565E-AB45-3D4C-9799-6C775FB7C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26A2A0-5775-824B-9360-3FA8C9FD7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DC984-BE49-1B4D-9A47-3D7EA1439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46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D1978-AD89-BE43-97D6-ED5981B10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D789AB-6B4D-C547-BB39-386A9E495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BDBC5F-81B5-7B40-9815-5EE7AEF7D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445819-9BBD-634B-8D4F-5C9E35675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667F-BD41-8B4A-B3F2-CE10841178EC}" type="datetimeFigureOut">
              <a:rPr lang="en-US" smtClean="0"/>
              <a:t>11/8/20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F6819-AF7E-AE4E-9228-6346045F5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2B928-9D15-5E40-9E3F-D1E07323E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DC984-BE49-1B4D-9A47-3D7EA1439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3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25C4FB-242A-4740-9E9D-2F3AEBE4E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640D2-7C76-0B42-869B-1A2F954E1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A1DED-69E0-BF4F-BDC8-6310AFDBF7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6667F-BD41-8B4A-B3F2-CE10841178EC}" type="datetimeFigureOut">
              <a:rPr lang="en-US" smtClean="0"/>
              <a:t>11/8/20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05ABD-F6A1-1648-AA45-DC5AE994A7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D66CE-7A56-6940-887C-0A3700CD19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DC984-BE49-1B4D-9A47-3D7EA1439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5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DFF3A-44C4-734A-A84E-FBD06E761B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Balancing your Budget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8199A5-5FD0-354D-8E47-E6D2DA8CAB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Expenses and Earnings </a:t>
            </a:r>
          </a:p>
        </p:txBody>
      </p:sp>
    </p:spTree>
    <p:extLst>
      <p:ext uri="{BB962C8B-B14F-4D97-AF65-F5344CB8AC3E}">
        <p14:creationId xmlns:p14="http://schemas.microsoft.com/office/powerpoint/2010/main" val="1102084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C19F0-7D38-5B40-87E2-B440BDDCE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97657"/>
            <a:ext cx="12192000" cy="1325563"/>
          </a:xfrm>
        </p:spPr>
        <p:txBody>
          <a:bodyPr/>
          <a:lstStyle/>
          <a:p>
            <a:r>
              <a:rPr lang="en-US" dirty="0"/>
              <a:t>How to calculate monthly wage from hourly wage?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23796-AFDA-BB4D-A4BD-D39431F44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651" y="2264228"/>
            <a:ext cx="11802140" cy="2808515"/>
          </a:xfrm>
        </p:spPr>
        <p:txBody>
          <a:bodyPr>
            <a:normAutofit/>
          </a:bodyPr>
          <a:lstStyle/>
          <a:p>
            <a:r>
              <a:rPr lang="en-US" sz="3200" dirty="0"/>
              <a:t>Step 1: calculate weekly wage.</a:t>
            </a:r>
          </a:p>
          <a:p>
            <a:r>
              <a:rPr lang="en-US" sz="3200" dirty="0"/>
              <a:t>Step 2: calculate your annual wage (salary). </a:t>
            </a:r>
          </a:p>
          <a:p>
            <a:r>
              <a:rPr lang="en-US" sz="3200" dirty="0"/>
              <a:t>Step 3: calculate your deductions and take them away from your salary.</a:t>
            </a:r>
          </a:p>
          <a:p>
            <a:r>
              <a:rPr lang="en-US" sz="3200" dirty="0"/>
              <a:t>Step 4: calculate your monthly wage. 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32546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C19F0-7D38-5B40-87E2-B440BDDCE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97657"/>
            <a:ext cx="12192000" cy="1325563"/>
          </a:xfrm>
        </p:spPr>
        <p:txBody>
          <a:bodyPr/>
          <a:lstStyle/>
          <a:p>
            <a:r>
              <a:rPr lang="en-US" dirty="0"/>
              <a:t>How to calculate monthly wage from hourly wage?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23796-AFDA-BB4D-A4BD-D39431F44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651" y="808074"/>
            <a:ext cx="11802140" cy="6049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Example: </a:t>
            </a:r>
            <a:r>
              <a:rPr lang="en-US" sz="3200" dirty="0" err="1"/>
              <a:t>Suzzie</a:t>
            </a:r>
            <a:r>
              <a:rPr lang="en-US" sz="3200" dirty="0"/>
              <a:t> makes $15.00/hour and works 60 hours per week.  What is her monthly wage?</a:t>
            </a:r>
          </a:p>
          <a:p>
            <a:r>
              <a:rPr lang="en-US" sz="3200" dirty="0"/>
              <a:t>Step 1: hourly wage x hours/week = $15.00/hour x 60 hours = $900</a:t>
            </a:r>
          </a:p>
          <a:p>
            <a:r>
              <a:rPr lang="en-US" sz="3200" dirty="0"/>
              <a:t>Step 2: weekly wage x weeks/year = $900/week x 52 weeks/year = $ 46800</a:t>
            </a:r>
          </a:p>
          <a:p>
            <a:r>
              <a:rPr lang="en-US" sz="3200" dirty="0"/>
              <a:t>Step 3: salary x deductions as a decimal = $46800 x 0.15 = $7020</a:t>
            </a:r>
          </a:p>
          <a:p>
            <a:pPr lvl="1"/>
            <a:r>
              <a:rPr lang="en-US" sz="2800" dirty="0"/>
              <a:t>Salary – deductions = $46800 – $7020 = $39780</a:t>
            </a:r>
          </a:p>
          <a:p>
            <a:r>
              <a:rPr lang="en-US" sz="3200" dirty="0"/>
              <a:t>Step 4: net pay/12 = $39780/12 = $3315.00</a:t>
            </a:r>
          </a:p>
        </p:txBody>
      </p:sp>
    </p:spTree>
    <p:extLst>
      <p:ext uri="{BB962C8B-B14F-4D97-AF65-F5344CB8AC3E}">
        <p14:creationId xmlns:p14="http://schemas.microsoft.com/office/powerpoint/2010/main" val="2060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049D9-957C-B740-A793-18587D5EA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E78FE-ACDC-1F41-8861-3C10E137C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 err="1"/>
              <a:t>Izzabella</a:t>
            </a:r>
            <a:r>
              <a:rPr lang="en-US" dirty="0"/>
              <a:t> makes $13.00/hour and works 50 hours per week.  What is her monthly wage?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US" dirty="0"/>
              <a:t>Sarina makes $45.00/hour and works 40 hours per week.  What is her monthly wage?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US" dirty="0"/>
              <a:t>Zachary makes $105.00/hour and works 45 hours per week.  What is his monthly wage?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US" dirty="0"/>
              <a:t>Stuart makes $12.50/hour and works 55 hours per week.  What is his monthly wage?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US" dirty="0"/>
              <a:t>Avery makes $35.00/hour and works 42 hours per week.  What is </a:t>
            </a:r>
            <a:r>
              <a:rPr lang="en-US" dirty="0" err="1"/>
              <a:t>eir</a:t>
            </a:r>
            <a:r>
              <a:rPr lang="en-US" dirty="0"/>
              <a:t> monthly wage?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en-US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55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E91D3-7642-2048-9EAD-73DCE18BC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B9122-747A-9F48-8051-AACB6E6D9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 – changing expense – Hair cut, groceries, heating bill (</a:t>
            </a:r>
            <a:r>
              <a:rPr lang="en-US" dirty="0" err="1"/>
              <a:t>bc</a:t>
            </a:r>
            <a:r>
              <a:rPr lang="en-US" dirty="0"/>
              <a:t> hydro), gifts, vacations, deductions, oil changes   </a:t>
            </a:r>
          </a:p>
          <a:p>
            <a:r>
              <a:rPr lang="en-US" dirty="0"/>
              <a:t>Fixed – expense that do not change – Cell phone bill, land line bill, internet bill, cable</a:t>
            </a:r>
          </a:p>
          <a:p>
            <a:r>
              <a:rPr lang="en-US" dirty="0"/>
              <a:t>Semi Annual – twice in a year – hair cut</a:t>
            </a:r>
          </a:p>
          <a:p>
            <a:r>
              <a:rPr lang="en-US" dirty="0"/>
              <a:t>Annual – taxes, rent for livestock, car insurance, car maintenance, pet vet visits, pet licensing, MSP, house insurance/renter’s insurance, life insurance     </a:t>
            </a:r>
          </a:p>
        </p:txBody>
      </p:sp>
    </p:spTree>
    <p:extLst>
      <p:ext uri="{BB962C8B-B14F-4D97-AF65-F5344CB8AC3E}">
        <p14:creationId xmlns:p14="http://schemas.microsoft.com/office/powerpoint/2010/main" val="3336059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D6718-7D81-594A-AEF6-37D95B497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D14CB-E807-8A46-97A1-8120531D4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 Income: this is the amount you get to keep</a:t>
            </a:r>
          </a:p>
          <a:p>
            <a:r>
              <a:rPr lang="en-US" dirty="0"/>
              <a:t>Gross Income: this is the amount before deductions.</a:t>
            </a:r>
          </a:p>
          <a:p>
            <a:r>
              <a:rPr lang="en-US" dirty="0"/>
              <a:t>Deductions: money taken of your paycheck – taxes, pension, repairs, employment insurance </a:t>
            </a:r>
          </a:p>
        </p:txBody>
      </p:sp>
    </p:spTree>
    <p:extLst>
      <p:ext uri="{BB962C8B-B14F-4D97-AF65-F5344CB8AC3E}">
        <p14:creationId xmlns:p14="http://schemas.microsoft.com/office/powerpoint/2010/main" val="2587176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050AE7-66BA-A046-B7E6-40E48C2B5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Deductions due to taxes (Ontario)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BE1F20E-0BE2-2744-B9E4-3072B0316A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683964"/>
              </p:ext>
            </p:extLst>
          </p:nvPr>
        </p:nvGraphicFramePr>
        <p:xfrm>
          <a:off x="643467" y="1842682"/>
          <a:ext cx="10905067" cy="4059294"/>
        </p:xfrm>
        <a:graphic>
          <a:graphicData uri="http://schemas.openxmlformats.org/drawingml/2006/table">
            <a:tbl>
              <a:tblPr/>
              <a:tblGrid>
                <a:gridCol w="5429683">
                  <a:extLst>
                    <a:ext uri="{9D8B030D-6E8A-4147-A177-3AD203B41FA5}">
                      <a16:colId xmlns:a16="http://schemas.microsoft.com/office/drawing/2014/main" val="991317873"/>
                    </a:ext>
                  </a:extLst>
                </a:gridCol>
                <a:gridCol w="5475384">
                  <a:extLst>
                    <a:ext uri="{9D8B030D-6E8A-4147-A177-3AD203B41FA5}">
                      <a16:colId xmlns:a16="http://schemas.microsoft.com/office/drawing/2014/main" val="1241469802"/>
                    </a:ext>
                  </a:extLst>
                </a:gridCol>
              </a:tblGrid>
              <a:tr h="676549">
                <a:tc>
                  <a:txBody>
                    <a:bodyPr/>
                    <a:lstStyle/>
                    <a:p>
                      <a:pPr algn="l" fontAlgn="t"/>
                      <a:r>
                        <a:rPr lang="en-US" sz="3000" b="1">
                          <a:effectLst/>
                          <a:latin typeface="inherit"/>
                        </a:rPr>
                        <a:t>​Income level</a:t>
                      </a:r>
                      <a:endParaRPr lang="en-US" sz="3000" b="0">
                        <a:effectLst/>
                        <a:latin typeface="inherit"/>
                      </a:endParaRPr>
                    </a:p>
                  </a:txBody>
                  <a:tcPr marL="153761" marR="153761" marT="76880" marB="76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3000" b="1">
                          <a:effectLst/>
                          <a:latin typeface="inherit"/>
                        </a:rPr>
                        <a:t>The tax rate that applies (2020)</a:t>
                      </a:r>
                      <a:endParaRPr lang="en-US" sz="3000" b="0">
                        <a:effectLst/>
                        <a:latin typeface="inherit"/>
                      </a:endParaRPr>
                    </a:p>
                  </a:txBody>
                  <a:tcPr marL="153761" marR="153761" marT="76880" marB="76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369512"/>
                  </a:ext>
                </a:extLst>
              </a:tr>
              <a:tr h="676549">
                <a:tc>
                  <a:txBody>
                    <a:bodyPr/>
                    <a:lstStyle/>
                    <a:p>
                      <a:pPr algn="l" fontAlgn="t"/>
                      <a:r>
                        <a:rPr lang="en-US" sz="3000" b="0">
                          <a:effectLst/>
                          <a:latin typeface="inherit"/>
                        </a:rPr>
                        <a:t>​$1 to $48,535</a:t>
                      </a:r>
                    </a:p>
                  </a:txBody>
                  <a:tcPr marL="153761" marR="153761" marT="76880" marB="76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3000" b="0">
                          <a:effectLst/>
                          <a:latin typeface="inherit"/>
                        </a:rPr>
                        <a:t>​15 per cent</a:t>
                      </a:r>
                    </a:p>
                  </a:txBody>
                  <a:tcPr marL="153761" marR="153761" marT="76880" marB="76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323901"/>
                  </a:ext>
                </a:extLst>
              </a:tr>
              <a:tr h="676549">
                <a:tc>
                  <a:txBody>
                    <a:bodyPr/>
                    <a:lstStyle/>
                    <a:p>
                      <a:pPr algn="l" fontAlgn="t"/>
                      <a:r>
                        <a:rPr lang="en-US" sz="3000" b="0">
                          <a:effectLst/>
                          <a:latin typeface="inherit"/>
                        </a:rPr>
                        <a:t>$48,535 to $97,069</a:t>
                      </a:r>
                    </a:p>
                  </a:txBody>
                  <a:tcPr marL="153761" marR="153761" marT="76880" marB="76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3000" b="0">
                          <a:effectLst/>
                          <a:latin typeface="inherit"/>
                        </a:rPr>
                        <a:t>​20.5 per cent</a:t>
                      </a:r>
                    </a:p>
                  </a:txBody>
                  <a:tcPr marL="153761" marR="153761" marT="76880" marB="76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549152"/>
                  </a:ext>
                </a:extLst>
              </a:tr>
              <a:tr h="676549">
                <a:tc>
                  <a:txBody>
                    <a:bodyPr/>
                    <a:lstStyle/>
                    <a:p>
                      <a:pPr algn="l" fontAlgn="t"/>
                      <a:r>
                        <a:rPr lang="en-US" sz="3000" b="0">
                          <a:effectLst/>
                          <a:latin typeface="inherit"/>
                        </a:rPr>
                        <a:t>​​$97,069 to $150,473</a:t>
                      </a:r>
                    </a:p>
                  </a:txBody>
                  <a:tcPr marL="153761" marR="153761" marT="76880" marB="76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3000" b="0" dirty="0">
                          <a:effectLst/>
                          <a:latin typeface="inherit"/>
                        </a:rPr>
                        <a:t>​26 per cent</a:t>
                      </a:r>
                    </a:p>
                  </a:txBody>
                  <a:tcPr marL="153761" marR="153761" marT="76880" marB="76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059344"/>
                  </a:ext>
                </a:extLst>
              </a:tr>
              <a:tr h="676549">
                <a:tc>
                  <a:txBody>
                    <a:bodyPr/>
                    <a:lstStyle/>
                    <a:p>
                      <a:pPr algn="l" fontAlgn="t"/>
                      <a:r>
                        <a:rPr lang="en-US" sz="3000" b="0">
                          <a:effectLst/>
                          <a:latin typeface="inherit"/>
                        </a:rPr>
                        <a:t>$150,473 to $214,368</a:t>
                      </a:r>
                    </a:p>
                  </a:txBody>
                  <a:tcPr marL="153761" marR="153761" marT="76880" marB="76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3000" b="0">
                          <a:effectLst/>
                          <a:latin typeface="inherit"/>
                        </a:rPr>
                        <a:t>​29 per cent</a:t>
                      </a:r>
                    </a:p>
                  </a:txBody>
                  <a:tcPr marL="153761" marR="153761" marT="76880" marB="76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313296"/>
                  </a:ext>
                </a:extLst>
              </a:tr>
              <a:tr h="676549">
                <a:tc>
                  <a:txBody>
                    <a:bodyPr/>
                    <a:lstStyle/>
                    <a:p>
                      <a:pPr algn="l" fontAlgn="t"/>
                      <a:r>
                        <a:rPr lang="en-US" sz="3000" b="0">
                          <a:effectLst/>
                          <a:latin typeface="inherit"/>
                        </a:rPr>
                        <a:t>​Over $214,368</a:t>
                      </a:r>
                    </a:p>
                  </a:txBody>
                  <a:tcPr marL="153761" marR="153761" marT="76880" marB="76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3000" b="0" dirty="0">
                          <a:effectLst/>
                          <a:latin typeface="inherit"/>
                        </a:rPr>
                        <a:t>33 per cent​</a:t>
                      </a:r>
                    </a:p>
                  </a:txBody>
                  <a:tcPr marL="153761" marR="153761" marT="76880" marB="768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E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26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688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475FE-5278-2A4F-BFC9-10293D012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Deduction due to taxes Calculations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0542F-F05D-2C44-AB4A-DB6A80417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If your gross salary is $32972 how much money will be deducted due to taxes?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Gross salary x tax rate as a decimal</a:t>
            </a:r>
          </a:p>
          <a:p>
            <a:pPr marL="457200" lvl="1" indent="0">
              <a:buNone/>
            </a:pPr>
            <a:r>
              <a:rPr lang="en-US" dirty="0"/>
              <a:t>	=$32972 x 0.15</a:t>
            </a:r>
          </a:p>
          <a:p>
            <a:pPr marL="457200" lvl="1" indent="0">
              <a:buNone/>
            </a:pPr>
            <a:r>
              <a:rPr lang="en-US" dirty="0"/>
              <a:t>	=$4945.80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What is your net income?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Gross salary – deductions </a:t>
            </a:r>
          </a:p>
          <a:p>
            <a:pPr marL="457200" lvl="1" indent="0">
              <a:buNone/>
            </a:pPr>
            <a:r>
              <a:rPr lang="en-US" dirty="0"/>
              <a:t>	= $32972 – 4945.80</a:t>
            </a:r>
          </a:p>
          <a:p>
            <a:pPr marL="457200" lvl="1" indent="0">
              <a:buNone/>
            </a:pPr>
            <a:r>
              <a:rPr lang="en-US" dirty="0"/>
              <a:t>	= $28026.20</a:t>
            </a:r>
          </a:p>
        </p:txBody>
      </p:sp>
    </p:spTree>
    <p:extLst>
      <p:ext uri="{BB962C8B-B14F-4D97-AF65-F5344CB8AC3E}">
        <p14:creationId xmlns:p14="http://schemas.microsoft.com/office/powerpoint/2010/main" val="3118789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475FE-5278-2A4F-BFC9-10293D012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529"/>
            <a:ext cx="10515600" cy="1325563"/>
          </a:xfrm>
        </p:spPr>
        <p:txBody>
          <a:bodyPr/>
          <a:lstStyle/>
          <a:p>
            <a:r>
              <a:rPr lang="en-US" dirty="0"/>
              <a:t>Deduction due to taxes Calculations – Practice Problems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0542F-F05D-2C44-AB4A-DB6A80417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09457" cy="468584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en-US" dirty="0"/>
              <a:t>If your gross salary is $62000 how much money will be deducted due to taxes?</a:t>
            </a:r>
          </a:p>
          <a:p>
            <a:pPr marL="457200" indent="-457200">
              <a:buFont typeface="+mj-lt"/>
              <a:buAutoNum type="arabicParenR" startAt="3"/>
            </a:pPr>
            <a:r>
              <a:rPr lang="en-US" dirty="0"/>
              <a:t>What is your net income?</a:t>
            </a:r>
          </a:p>
          <a:p>
            <a:pPr marL="457200" indent="-457200">
              <a:buFont typeface="+mj-lt"/>
              <a:buAutoNum type="arabicParenR" startAt="3"/>
            </a:pPr>
            <a:endParaRPr lang="en-US" dirty="0"/>
          </a:p>
          <a:p>
            <a:pPr marL="514350" indent="-514350">
              <a:buFont typeface="+mj-lt"/>
              <a:buAutoNum type="arabicParenR" startAt="3"/>
            </a:pPr>
            <a:r>
              <a:rPr lang="en-US" dirty="0"/>
              <a:t>If your gross salary is $145000 how much money will be deducted due to taxes?</a:t>
            </a:r>
          </a:p>
          <a:p>
            <a:pPr marL="457200" indent="-457200">
              <a:buFont typeface="+mj-lt"/>
              <a:buAutoNum type="arabicParenR" startAt="3"/>
            </a:pPr>
            <a:r>
              <a:rPr lang="en-US" dirty="0"/>
              <a:t>What is your net income?</a:t>
            </a:r>
          </a:p>
          <a:p>
            <a:pPr marL="457200" indent="-457200">
              <a:buFont typeface="+mj-lt"/>
              <a:buAutoNum type="arabicParenR" startAt="3"/>
            </a:pPr>
            <a:endParaRPr lang="en-US" dirty="0"/>
          </a:p>
          <a:p>
            <a:pPr marL="457200" indent="-457200">
              <a:buFont typeface="+mj-lt"/>
              <a:buAutoNum type="arabicParenR" startAt="3"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F7D3B52-536C-3049-ADF5-E6C19CA0E032}"/>
              </a:ext>
            </a:extLst>
          </p:cNvPr>
          <p:cNvSpPr txBox="1">
            <a:spLocks/>
          </p:cNvSpPr>
          <p:nvPr/>
        </p:nvSpPr>
        <p:spPr>
          <a:xfrm>
            <a:off x="6444343" y="1825625"/>
            <a:ext cx="4909457" cy="46858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 startAt="7"/>
            </a:pPr>
            <a:r>
              <a:rPr lang="en-US" dirty="0"/>
              <a:t>If your gross salary is $189000 how much money will be deducted due to taxes?</a:t>
            </a:r>
          </a:p>
          <a:p>
            <a:pPr marL="457200" indent="-457200">
              <a:buFont typeface="+mj-lt"/>
              <a:buAutoNum type="arabicParenR" startAt="7"/>
            </a:pPr>
            <a:r>
              <a:rPr lang="en-US" dirty="0"/>
              <a:t>What is your net income?</a:t>
            </a:r>
          </a:p>
          <a:p>
            <a:pPr marL="457200" indent="-457200">
              <a:buFont typeface="+mj-lt"/>
              <a:buAutoNum type="arabicParenR" startAt="7"/>
            </a:pPr>
            <a:endParaRPr lang="en-US" dirty="0"/>
          </a:p>
          <a:p>
            <a:pPr marL="514350" indent="-514350">
              <a:buFont typeface="+mj-lt"/>
              <a:buAutoNum type="arabicParenR" startAt="7"/>
            </a:pPr>
            <a:r>
              <a:rPr lang="en-US" dirty="0"/>
              <a:t>If your gross salary is $305000 how much money will be deducted due to taxes?</a:t>
            </a:r>
          </a:p>
          <a:p>
            <a:pPr marL="457200" indent="-457200">
              <a:buFont typeface="+mj-lt"/>
              <a:buAutoNum type="arabicParenR" startAt="7"/>
            </a:pPr>
            <a:r>
              <a:rPr lang="en-US" dirty="0"/>
              <a:t>What is your net income?</a:t>
            </a:r>
          </a:p>
          <a:p>
            <a:pPr marL="457200" indent="-457200">
              <a:buFont typeface="+mj-lt"/>
              <a:buAutoNum type="arabicParenR" startAt="7"/>
            </a:pPr>
            <a:endParaRPr lang="en-US" dirty="0"/>
          </a:p>
          <a:p>
            <a:pPr marL="457200" indent="-457200">
              <a:buFont typeface="+mj-lt"/>
              <a:buAutoNum type="arabicParenR" startAt="7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720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63B59-EABF-5341-9DEA-563E7A388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A91C6-1F31-3E46-BA63-95787A646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Salary – how much you get paid a year</a:t>
            </a:r>
          </a:p>
          <a:p>
            <a:endParaRPr lang="en-US" dirty="0"/>
          </a:p>
          <a:p>
            <a:r>
              <a:rPr lang="en-US" dirty="0"/>
              <a:t>Hourly wage – how much you get paid an hour</a:t>
            </a:r>
          </a:p>
          <a:p>
            <a:endParaRPr lang="en-US" dirty="0"/>
          </a:p>
          <a:p>
            <a:r>
              <a:rPr lang="en-US" dirty="0"/>
              <a:t>Commission – a percentage paid based on the item sold (car, furniture, etc.)</a:t>
            </a:r>
          </a:p>
        </p:txBody>
      </p:sp>
    </p:spTree>
    <p:extLst>
      <p:ext uri="{BB962C8B-B14F-4D97-AF65-F5344CB8AC3E}">
        <p14:creationId xmlns:p14="http://schemas.microsoft.com/office/powerpoint/2010/main" val="1506397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3D6BC-C870-4E49-87D4-E9C527F43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calculate monthly wage from your salary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AE4A2-E99E-1247-9A8F-1C731523A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1: you need to calculated your deductions.</a:t>
            </a:r>
          </a:p>
          <a:p>
            <a:r>
              <a:rPr lang="en-US" dirty="0"/>
              <a:t>Step 2: you need to calculate the net income</a:t>
            </a:r>
          </a:p>
          <a:p>
            <a:r>
              <a:rPr lang="en-US" dirty="0"/>
              <a:t>Step 3: you need to divide your net income by 12 </a:t>
            </a:r>
          </a:p>
          <a:p>
            <a:endParaRPr lang="en-US" dirty="0"/>
          </a:p>
          <a:p>
            <a:r>
              <a:rPr lang="en-US" dirty="0"/>
              <a:t>Example: Your salary is $56,000 calculate your monthly wage with deductions removed </a:t>
            </a:r>
          </a:p>
          <a:p>
            <a:pPr lvl="1"/>
            <a:r>
              <a:rPr lang="en-US" dirty="0"/>
              <a:t>Step 1: $56000 x 0.205 = $11480</a:t>
            </a:r>
          </a:p>
          <a:p>
            <a:pPr lvl="1"/>
            <a:r>
              <a:rPr lang="en-US" dirty="0"/>
              <a:t>Step 2: $56000 - $11480 = $44520</a:t>
            </a:r>
          </a:p>
          <a:p>
            <a:pPr lvl="1"/>
            <a:r>
              <a:rPr lang="en-US" dirty="0"/>
              <a:t>Step 3: $44520/12 = $3710</a:t>
            </a:r>
          </a:p>
        </p:txBody>
      </p:sp>
    </p:spTree>
    <p:extLst>
      <p:ext uri="{BB962C8B-B14F-4D97-AF65-F5344CB8AC3E}">
        <p14:creationId xmlns:p14="http://schemas.microsoft.com/office/powerpoint/2010/main" val="1861581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3D6BC-C870-4E49-87D4-E9C527F43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0"/>
            <a:ext cx="11029950" cy="1325563"/>
          </a:xfrm>
        </p:spPr>
        <p:txBody>
          <a:bodyPr/>
          <a:lstStyle/>
          <a:p>
            <a:r>
              <a:rPr lang="en-US" dirty="0"/>
              <a:t>How to calculate monthly wage from your salary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AE4A2-E99E-1247-9A8F-1C731523A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7750"/>
            <a:ext cx="10515600" cy="56007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Step 1: you need to calculated your deductions.</a:t>
            </a:r>
          </a:p>
          <a:p>
            <a:r>
              <a:rPr lang="en-US" dirty="0"/>
              <a:t>Step 2: you need to calculate the net income</a:t>
            </a:r>
          </a:p>
          <a:p>
            <a:r>
              <a:rPr lang="en-US" dirty="0"/>
              <a:t>Step 3: you need to divide your net income by 12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Practice Problems </a:t>
            </a:r>
          </a:p>
          <a:p>
            <a:pPr marL="514350" indent="-514350">
              <a:buAutoNum type="arabicParenR"/>
            </a:pPr>
            <a:r>
              <a:rPr lang="en-US" dirty="0"/>
              <a:t>Your salary is $116,000 calculate your monthly wage with deductions removed.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US" dirty="0"/>
              <a:t> Your salary is $96,000 calculate your monthly wage with deductions removed.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US" dirty="0"/>
              <a:t>Your salary is $1,000,000 calculate your monthly wage with deductions removed.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US" dirty="0"/>
              <a:t>Your salary is $36,000 calculate your monthly wage with deductions removed.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512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915</Words>
  <Application>Microsoft Macintosh PowerPoint</Application>
  <PresentationFormat>Widescreen</PresentationFormat>
  <Paragraphs>96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inherit</vt:lpstr>
      <vt:lpstr>Office Theme</vt:lpstr>
      <vt:lpstr>Balancing your Budget </vt:lpstr>
      <vt:lpstr>Expenses</vt:lpstr>
      <vt:lpstr>Income</vt:lpstr>
      <vt:lpstr>Deductions due to taxes (Ontario)</vt:lpstr>
      <vt:lpstr>Deduction due to taxes Calculations </vt:lpstr>
      <vt:lpstr>Deduction due to taxes Calculations – Practice Problems </vt:lpstr>
      <vt:lpstr>Types of pay</vt:lpstr>
      <vt:lpstr>How to calculate monthly wage from your salary</vt:lpstr>
      <vt:lpstr>How to calculate monthly wage from your salary</vt:lpstr>
      <vt:lpstr>How to calculate monthly wage from hourly wage?</vt:lpstr>
      <vt:lpstr>How to calculate monthly wage from hourly wage?</vt:lpstr>
      <vt:lpstr>Practice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Balancing your Budget </dc:title>
  <dc:creator>Alysha Bandali</dc:creator>
  <cp:lastModifiedBy>Alysha Bandali</cp:lastModifiedBy>
  <cp:revision>18</cp:revision>
  <cp:lastPrinted>2020-11-06T20:51:36Z</cp:lastPrinted>
  <dcterms:created xsi:type="dcterms:W3CDTF">2020-11-05T19:50:26Z</dcterms:created>
  <dcterms:modified xsi:type="dcterms:W3CDTF">2020-11-08T23:54:46Z</dcterms:modified>
</cp:coreProperties>
</file>