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77"/>
    <p:restoredTop sz="94708"/>
  </p:normalViewPr>
  <p:slideViewPr>
    <p:cSldViewPr snapToGrid="0" snapToObjects="1">
      <p:cViewPr varScale="1">
        <p:scale>
          <a:sx n="55" d="100"/>
          <a:sy n="55" d="100"/>
        </p:scale>
        <p:origin x="19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F8CC-9736-6948-BEED-BC84DA889F14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B045C-123E-6341-ADF6-5383F10A1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4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F8CC-9736-6948-BEED-BC84DA889F14}" type="datetimeFigureOut">
              <a:rPr lang="en-US" smtClean="0"/>
              <a:t>5/13/21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B045C-123E-6341-ADF6-5383F10A1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0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F8CC-9736-6948-BEED-BC84DA889F14}" type="datetimeFigureOut">
              <a:rPr lang="en-US" smtClean="0"/>
              <a:t>5/13/21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B045C-123E-6341-ADF6-5383F10A1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22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F8CC-9736-6948-BEED-BC84DA889F14}" type="datetimeFigureOut">
              <a:rPr lang="en-US" smtClean="0"/>
              <a:t>5/13/21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B045C-123E-6341-ADF6-5383F10A1CD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4981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F8CC-9736-6948-BEED-BC84DA889F14}" type="datetimeFigureOut">
              <a:rPr lang="en-US" smtClean="0"/>
              <a:t>5/13/21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B045C-123E-6341-ADF6-5383F10A1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51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F8CC-9736-6948-BEED-BC84DA889F14}" type="datetimeFigureOut">
              <a:rPr lang="en-US" smtClean="0"/>
              <a:t>5/13/21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B045C-123E-6341-ADF6-5383F10A1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7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F8CC-9736-6948-BEED-BC84DA889F14}" type="datetimeFigureOut">
              <a:rPr lang="en-US" smtClean="0"/>
              <a:t>5/13/21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B045C-123E-6341-ADF6-5383F10A1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77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F8CC-9736-6948-BEED-BC84DA889F14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B045C-123E-6341-ADF6-5383F10A1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79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F8CC-9736-6948-BEED-BC84DA889F14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B045C-123E-6341-ADF6-5383F10A1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2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68759-6830-4240-A26F-AF4B89D48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03223-C7E4-6D42-9374-7F39BE4CB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B2C26-49B8-4945-8F56-F6F7821AD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F8CC-9736-6948-BEED-BC84DA889F14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BBCC7-E32E-C34B-8A06-9C6CFBF54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390EB-3E33-A04C-AE76-D0E1DC197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B045C-123E-6341-ADF6-5383F10A1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0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F8CC-9736-6948-BEED-BC84DA889F14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B045C-123E-6341-ADF6-5383F10A1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4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F8CC-9736-6948-BEED-BC84DA889F14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B045C-123E-6341-ADF6-5383F10A1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F8CC-9736-6948-BEED-BC84DA889F14}" type="datetimeFigureOut">
              <a:rPr lang="en-US" smtClean="0"/>
              <a:t>5/13/21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B045C-123E-6341-ADF6-5383F10A1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56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F8CC-9736-6948-BEED-BC84DA889F14}" type="datetimeFigureOut">
              <a:rPr lang="en-US" smtClean="0"/>
              <a:t>5/13/21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B045C-123E-6341-ADF6-5383F10A1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0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F8CC-9736-6948-BEED-BC84DA889F14}" type="datetimeFigureOut">
              <a:rPr lang="en-US" smtClean="0"/>
              <a:t>5/13/21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B045C-123E-6341-ADF6-5383F10A1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17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F8CC-9736-6948-BEED-BC84DA889F14}" type="datetimeFigureOut">
              <a:rPr lang="en-US" smtClean="0"/>
              <a:t>5/13/21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B045C-123E-6341-ADF6-5383F10A1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2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F8CC-9736-6948-BEED-BC84DA889F14}" type="datetimeFigureOut">
              <a:rPr lang="en-US" smtClean="0"/>
              <a:t>5/13/21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B045C-123E-6341-ADF6-5383F10A1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4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F8CC-9736-6948-BEED-BC84DA889F14}" type="datetimeFigureOut">
              <a:rPr lang="en-US" smtClean="0"/>
              <a:t>5/13/21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B045C-123E-6341-ADF6-5383F10A1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9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E12F8CC-9736-6948-BEED-BC84DA889F14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7DB045C-123E-6341-ADF6-5383F10A1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3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url=https%3A%2F%2Fwww.chemicool.com%2Fexamples%2Fhydrogen-bonding.html&amp;psig=AOvVaw2FoEYdBxEYlX2qE_BTY2mN&amp;ust=1620756711720000&amp;source=images&amp;cd=vfe&amp;ved=0CAIQjRxqFwoTCIjZ_MLbv_ACFQAAAAAdAAAAABAD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01981-EEC7-3045-9E83-4DCCC678CD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24.4 Water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187BA5-247D-E645-8214-40D0928DC6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Pages 693 to 697</a:t>
            </a:r>
          </a:p>
        </p:txBody>
      </p:sp>
    </p:spTree>
    <p:extLst>
      <p:ext uri="{BB962C8B-B14F-4D97-AF65-F5344CB8AC3E}">
        <p14:creationId xmlns:p14="http://schemas.microsoft.com/office/powerpoint/2010/main" val="2610678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D2553-7631-9F45-A992-ABB670941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Freshwater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F976A-C5E7-8E46-A62F-DE496E589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Dams, transporting surface water and tapping ground water</a:t>
            </a:r>
          </a:p>
          <a:p>
            <a:r>
              <a:rPr lang="en-US" dirty="0"/>
              <a:t>Dams and reservoirs </a:t>
            </a:r>
          </a:p>
          <a:p>
            <a:pPr lvl="1"/>
            <a:r>
              <a:rPr lang="en-US" dirty="0"/>
              <a:t>Is to prevent flooding </a:t>
            </a:r>
          </a:p>
          <a:p>
            <a:pPr lvl="1"/>
            <a:r>
              <a:rPr lang="en-US" dirty="0"/>
              <a:t>Resources like energy (electricity)</a:t>
            </a:r>
          </a:p>
          <a:p>
            <a:pPr lvl="1"/>
            <a:r>
              <a:rPr lang="en-US" dirty="0"/>
              <a:t>We can use the reservoirs for leisure activities </a:t>
            </a:r>
          </a:p>
          <a:p>
            <a:pPr lvl="1"/>
            <a:r>
              <a:rPr lang="en-US" dirty="0"/>
              <a:t>Controlled release of water </a:t>
            </a:r>
          </a:p>
        </p:txBody>
      </p:sp>
    </p:spTree>
    <p:extLst>
      <p:ext uri="{BB962C8B-B14F-4D97-AF65-F5344CB8AC3E}">
        <p14:creationId xmlns:p14="http://schemas.microsoft.com/office/powerpoint/2010/main" val="3154343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D2553-7631-9F45-A992-ABB670941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Freshwater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F976A-C5E7-8E46-A62F-DE496E589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transporting surface water</a:t>
            </a:r>
          </a:p>
          <a:p>
            <a:pPr lvl="1"/>
            <a:r>
              <a:rPr lang="en-US" dirty="0"/>
              <a:t>Aqueducts</a:t>
            </a:r>
          </a:p>
          <a:p>
            <a:pPr lvl="1"/>
            <a:r>
              <a:rPr lang="en-US" dirty="0"/>
              <a:t>Pipes</a:t>
            </a:r>
          </a:p>
          <a:p>
            <a:pPr lvl="1"/>
            <a:r>
              <a:rPr lang="en-US" dirty="0"/>
              <a:t>Tunnels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Transport water into homes and businesses  </a:t>
            </a:r>
          </a:p>
        </p:txBody>
      </p:sp>
    </p:spTree>
    <p:extLst>
      <p:ext uri="{BB962C8B-B14F-4D97-AF65-F5344CB8AC3E}">
        <p14:creationId xmlns:p14="http://schemas.microsoft.com/office/powerpoint/2010/main" val="2249638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0917E639-5738-4605-929E-122219831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C6AB36-0DBE-A947-A5A5-FDA2298AE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3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Fresh water distribution in Canada</a:t>
            </a:r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97EA258-2824-4230-B809-DE949C70C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3" y="2367092"/>
            <a:ext cx="3352128" cy="3881309"/>
          </a:xfrm>
        </p:spPr>
        <p:txBody>
          <a:bodyPr>
            <a:normAutofit/>
          </a:bodyPr>
          <a:lstStyle/>
          <a:p>
            <a:endParaRPr lang="en-US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1525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2CFCF94-8A15-9640-9532-F78117C0C5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8306"/>
          <a:stretch/>
        </p:blipFill>
        <p:spPr>
          <a:xfrm>
            <a:off x="4712842" y="10"/>
            <a:ext cx="7479157" cy="68579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0"/>
          <a:stretch/>
        </p:blipFill>
        <p:spPr>
          <a:xfrm>
            <a:off x="4651242" y="0"/>
            <a:ext cx="7540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01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DEA76-1AE3-454B-A7A9-ECBA03669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95357-0E15-0749-9F48-07094AC4E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71% of the Earth’s surface</a:t>
            </a:r>
          </a:p>
          <a:p>
            <a:endParaRPr lang="en-US" dirty="0"/>
          </a:p>
          <a:p>
            <a:r>
              <a:rPr lang="en-US" dirty="0"/>
              <a:t>Why is water important?</a:t>
            </a:r>
          </a:p>
          <a:p>
            <a:pPr lvl="1"/>
            <a:r>
              <a:rPr lang="en-US" dirty="0"/>
              <a:t>Regulates climate</a:t>
            </a:r>
          </a:p>
          <a:p>
            <a:pPr lvl="1"/>
            <a:r>
              <a:rPr lang="en-US" dirty="0"/>
              <a:t>Creates Marine Habitats</a:t>
            </a:r>
          </a:p>
          <a:p>
            <a:pPr lvl="1"/>
            <a:r>
              <a:rPr lang="en-US" dirty="0"/>
              <a:t>Dilutes pollutants</a:t>
            </a:r>
          </a:p>
          <a:p>
            <a:pPr lvl="1"/>
            <a:r>
              <a:rPr lang="en-US" dirty="0"/>
              <a:t>Degrades pollutants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456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359D-8A85-2141-80F9-65C04AF58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EDF0F-4171-2242-88E9-C15431B92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Fresh Water Uses</a:t>
            </a:r>
          </a:p>
          <a:p>
            <a:pPr lvl="1"/>
            <a:r>
              <a:rPr lang="en-US" dirty="0"/>
              <a:t>Agriculture</a:t>
            </a:r>
          </a:p>
          <a:p>
            <a:pPr lvl="1"/>
            <a:r>
              <a:rPr lang="en-US" dirty="0"/>
              <a:t>Transportation</a:t>
            </a:r>
          </a:p>
          <a:p>
            <a:pPr lvl="1"/>
            <a:r>
              <a:rPr lang="en-US" dirty="0"/>
              <a:t>Recreation</a:t>
            </a:r>
          </a:p>
          <a:p>
            <a:pPr lvl="1"/>
            <a:r>
              <a:rPr lang="en-US" dirty="0"/>
              <a:t>Other Human Activities</a:t>
            </a:r>
          </a:p>
          <a:p>
            <a:pPr lvl="1"/>
            <a:r>
              <a:rPr lang="en-US" dirty="0"/>
              <a:t>Animals are comprised of 50 to 65 % water</a:t>
            </a:r>
          </a:p>
          <a:p>
            <a:pPr lvl="1"/>
            <a:r>
              <a:rPr lang="en-US" dirty="0"/>
              <a:t>Trees are composed of 60% water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37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060BB-BA29-924F-8DC7-09E6F5115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2AD80-4196-4047-89B1-67C594B7D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 has a high boiling point (100</a:t>
            </a:r>
            <a:r>
              <a:rPr lang="en-US" baseline="30000" dirty="0"/>
              <a:t>o</a:t>
            </a:r>
            <a:r>
              <a:rPr lang="en-US" dirty="0"/>
              <a:t>C)</a:t>
            </a:r>
          </a:p>
          <a:p>
            <a:r>
              <a:rPr lang="en-US" dirty="0"/>
              <a:t>Low freezing point (0</a:t>
            </a:r>
            <a:r>
              <a:rPr lang="en-US" baseline="30000" dirty="0"/>
              <a:t>o</a:t>
            </a:r>
            <a:r>
              <a:rPr lang="en-US" dirty="0"/>
              <a:t>C)</a:t>
            </a:r>
          </a:p>
          <a:p>
            <a:r>
              <a:rPr lang="en-US" dirty="0"/>
              <a:t>Remains a liquid in most places on Earth </a:t>
            </a:r>
          </a:p>
          <a:p>
            <a:r>
              <a:rPr lang="en-US" dirty="0"/>
              <a:t>The reason it remains as a liquid is due to hydrogen bonds (Figure 16 page 693)</a:t>
            </a:r>
          </a:p>
          <a:p>
            <a:r>
              <a:rPr lang="en-US" dirty="0"/>
              <a:t>Hydrogen bonds also allow water to stick to solid surfaces including leaves and roots of plants</a:t>
            </a:r>
          </a:p>
        </p:txBody>
      </p:sp>
      <p:pic>
        <p:nvPicPr>
          <p:cNvPr id="2050" name="Picture 2" descr="Examples of Hydrogen Bonding - Chemistry Examples">
            <a:hlinkClick r:id="rId2"/>
            <a:extLst>
              <a:ext uri="{FF2B5EF4-FFF2-40B4-BE49-F238E27FC236}">
                <a16:creationId xmlns:a16="http://schemas.microsoft.com/office/drawing/2014/main" id="{186EA50C-2521-C54B-BA2B-F7BF0BE20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931" y="726909"/>
            <a:ext cx="3629991" cy="206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153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ACC0C-5174-D540-B64A-189FD67DB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Energy storage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D5E91-8DC8-F044-9DEE-0B021D693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 can absorb a large amount of thermal energy before it changes temperature</a:t>
            </a:r>
          </a:p>
          <a:p>
            <a:r>
              <a:rPr lang="en-US" dirty="0"/>
              <a:t>This allows for water to regulate temperature</a:t>
            </a:r>
          </a:p>
          <a:p>
            <a:pPr lvl="1"/>
            <a:r>
              <a:rPr lang="en-US" dirty="0"/>
              <a:t>Examples</a:t>
            </a:r>
          </a:p>
          <a:p>
            <a:pPr lvl="2"/>
            <a:r>
              <a:rPr lang="en-US" dirty="0"/>
              <a:t>Water is used as a coolant in many processes</a:t>
            </a:r>
          </a:p>
          <a:p>
            <a:pPr lvl="3"/>
            <a:r>
              <a:rPr lang="en-US" dirty="0"/>
              <a:t>Engines, powerplants, etc. </a:t>
            </a:r>
          </a:p>
          <a:p>
            <a:pPr lvl="2"/>
            <a:r>
              <a:rPr lang="en-US" dirty="0"/>
              <a:t>Water in perspiration cools the human body when we get too hot</a:t>
            </a:r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330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0605E-F0B6-1340-99DD-1504AD235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as a solvent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82AAB-5AEB-FE40-B659-DC79868C9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 can dissolve many different substances</a:t>
            </a:r>
          </a:p>
          <a:p>
            <a:pPr lvl="1"/>
            <a:r>
              <a:rPr lang="en-US" dirty="0"/>
              <a:t>Nutrients for organism</a:t>
            </a:r>
          </a:p>
          <a:p>
            <a:pPr lvl="1"/>
            <a:r>
              <a:rPr lang="en-US" dirty="0"/>
              <a:t>Movement of nutrients into cells</a:t>
            </a:r>
          </a:p>
          <a:p>
            <a:pPr lvl="1"/>
            <a:r>
              <a:rPr lang="en-US" dirty="0"/>
              <a:t>Cell pressure (to maintain the shape)</a:t>
            </a:r>
          </a:p>
        </p:txBody>
      </p:sp>
    </p:spTree>
    <p:extLst>
      <p:ext uri="{BB962C8B-B14F-4D97-AF65-F5344CB8AC3E}">
        <p14:creationId xmlns:p14="http://schemas.microsoft.com/office/powerpoint/2010/main" val="1824113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4E49C-03F7-6F42-AC32-DF61B670D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7CBD7-EF4B-E14C-951E-607DBB266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Frozen water is less dense than liquid water</a:t>
            </a:r>
          </a:p>
          <a:p>
            <a:r>
              <a:rPr lang="en-US" dirty="0"/>
              <a:t>This means ice floats on the surface</a:t>
            </a:r>
          </a:p>
          <a:p>
            <a:r>
              <a:rPr lang="en-US" dirty="0"/>
              <a:t>Water freezes from the top down</a:t>
            </a:r>
          </a:p>
          <a:p>
            <a:r>
              <a:rPr lang="en-US" dirty="0"/>
              <a:t>Organisms therefore can live under the ice</a:t>
            </a:r>
          </a:p>
          <a:p>
            <a:r>
              <a:rPr lang="en-US" dirty="0"/>
              <a:t>Ice can break solid surfaces helping with erosion and the rock cycle</a:t>
            </a:r>
          </a:p>
        </p:txBody>
      </p:sp>
    </p:spTree>
    <p:extLst>
      <p:ext uri="{BB962C8B-B14F-4D97-AF65-F5344CB8AC3E}">
        <p14:creationId xmlns:p14="http://schemas.microsoft.com/office/powerpoint/2010/main" val="3687753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7E2BA2D5-46A3-46C0-98C9-A072D543B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3573895B-DA42-4260-AE1E-182BA4123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08CB80-0922-D346-95D1-178E17D5F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957486"/>
            <a:ext cx="3707844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Location of Fresh water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C4F4E-B41D-A645-ABF2-3A1D63694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2367093"/>
            <a:ext cx="6656604" cy="3424107"/>
          </a:xfrm>
        </p:spPr>
        <p:txBody>
          <a:bodyPr/>
          <a:lstStyle/>
          <a:p>
            <a:r>
              <a:rPr lang="en-US" dirty="0"/>
              <a:t>Fresh Water is not distributed equally over the planet’s surface </a:t>
            </a:r>
          </a:p>
          <a:p>
            <a:endParaRPr lang="en-US" dirty="0"/>
          </a:p>
          <a:p>
            <a:r>
              <a:rPr lang="en-US" dirty="0"/>
              <a:t>Look at Figure 18 on Page 694</a:t>
            </a:r>
          </a:p>
        </p:txBody>
      </p:sp>
    </p:spTree>
    <p:extLst>
      <p:ext uri="{BB962C8B-B14F-4D97-AF65-F5344CB8AC3E}">
        <p14:creationId xmlns:p14="http://schemas.microsoft.com/office/powerpoint/2010/main" val="1098413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0AB2E-EC71-7146-B2A0-21C17717B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Freshwater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64F1C-50C8-254E-8B91-A4FC3018D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70% is used in farming (Irrigation)</a:t>
            </a:r>
          </a:p>
          <a:p>
            <a:r>
              <a:rPr lang="en-US" dirty="0"/>
              <a:t>23% power plants, oil and gas production and industrial processing </a:t>
            </a:r>
          </a:p>
          <a:p>
            <a:r>
              <a:rPr lang="en-US" dirty="0"/>
              <a:t>7% domestic and municipal uses </a:t>
            </a:r>
          </a:p>
        </p:txBody>
      </p:sp>
    </p:spTree>
    <p:extLst>
      <p:ext uri="{BB962C8B-B14F-4D97-AF65-F5344CB8AC3E}">
        <p14:creationId xmlns:p14="http://schemas.microsoft.com/office/powerpoint/2010/main" val="409530064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{0BBB568F-FD03-9E44-8B01-2AE8AAFAC94B}tf10001073</Template>
  <TotalTime>419</TotalTime>
  <Words>349</Words>
  <Application>Microsoft Macintosh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Tw Cen MT</vt:lpstr>
      <vt:lpstr>Droplet</vt:lpstr>
      <vt:lpstr>Section 24.4 Water Resources</vt:lpstr>
      <vt:lpstr>Properties of Water</vt:lpstr>
      <vt:lpstr>Properties of water</vt:lpstr>
      <vt:lpstr>Liquid Water</vt:lpstr>
      <vt:lpstr>Thermal Energy storage capacity</vt:lpstr>
      <vt:lpstr>Water as a solvent</vt:lpstr>
      <vt:lpstr>Solid Water</vt:lpstr>
      <vt:lpstr>Location of Fresh water Resources</vt:lpstr>
      <vt:lpstr>Use of Freshwater Resources</vt:lpstr>
      <vt:lpstr>Managing Freshwater Resources </vt:lpstr>
      <vt:lpstr>Managing Freshwater Resources </vt:lpstr>
      <vt:lpstr>Fresh water distribution in Canada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24.4 Water Resources</dc:title>
  <dc:creator>Alysha Bandali</dc:creator>
  <cp:lastModifiedBy>Alysha Bandali</cp:lastModifiedBy>
  <cp:revision>21</cp:revision>
  <dcterms:created xsi:type="dcterms:W3CDTF">2018-11-27T17:14:41Z</dcterms:created>
  <dcterms:modified xsi:type="dcterms:W3CDTF">2021-05-13T16:28:13Z</dcterms:modified>
</cp:coreProperties>
</file>