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/>
    <p:restoredTop sz="92496"/>
  </p:normalViewPr>
  <p:slideViewPr>
    <p:cSldViewPr snapToGrid="0" snapToObjects="1">
      <p:cViewPr varScale="1">
        <p:scale>
          <a:sx n="106" d="100"/>
          <a:sy n="106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4C68-4C5F-3B43-9CD1-527697B1D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41945-DFBE-CB41-AE3B-0FA6081FD3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39692-306A-3841-AB54-697239EB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63AFC-A2FC-7844-AA1D-E3D22E973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B727D-F879-8644-B84B-32743D02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E73A-28FE-224C-A41F-D8CA61B4B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B8448-C9AB-D545-BCCE-0780098FB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15434-5813-3A4D-8283-903E6B52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0F6D-3596-0A4E-B537-26336ABA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05E7A-1740-C941-8931-346FD86B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6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ABCBDE-9C6A-1147-8963-9F1A467E4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5897E-52E6-8E43-A995-D15056558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F1E7B-DA07-BC48-A122-F93F8B14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7191F-6FF2-3549-8008-C5CDC4F74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C8EAD-A090-4640-B9AA-5F399C24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0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994A1-2886-234A-AC70-83E193BE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7FD90-A595-4A42-A8F1-4E8E9D7FB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6EAE9-AE1A-CC4C-9844-5E3700EA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F34A2-4074-C040-B1F1-3547BBB4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73FB9-3A41-0548-87F7-40930262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5A0C-5196-CC40-BAC0-23A9A468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0F5F8-EC53-7E42-9609-1A7A38ADB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8AAE0-6785-EF42-A5BF-6C058C4F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301B9-E947-A848-B7CD-4E27376C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0C5BB-6A17-0547-A1F9-6E533C88B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6ACA-B0B9-9845-BD6E-2038FE8E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7DE81-3F3A-2E4A-82E2-CEEC8AD6F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1A62A-D7A0-1949-A649-3CC5AB1E6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E3026-D0D4-0F4C-91A5-BF169EB8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A5DAC-40CC-B245-AF91-522526B7C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C103C-B2B4-5348-B2ED-519E7CAC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5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A79FB-D6D7-D64B-ADD7-E58E01A9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4CDBE-A5FC-E442-90C5-FAA51CEBE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E321E-8300-2E4C-91CC-54454B053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E7431-1861-664E-B836-BEA31E1B2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2DA1F-71FD-754B-BA2F-1A0AA4189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96303-D9EB-7E45-AACA-EE0A129BD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DFF5AA-94B9-2C4A-B9C3-FE55687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AD419-B3DB-0040-9152-F95D416F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5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13CF-3EA8-5941-903A-EA5A51F0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C2CAF2-65A1-184F-9135-98EFFA97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C3DAA-6988-0A4D-B65A-FE70DE8B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EC250-29E2-A442-B8A1-3A03B2F66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9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55B2E5-2CB5-3648-8F72-8A070256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9D78BF-9654-B642-B38A-3A364690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09DC1-390C-B44F-9940-102B254B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9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22B17-E2C2-AE4F-BE8C-04F11D7C6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55A7E-F68D-EB4D-B822-794C8303B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04D91-B8B5-1E47-A479-09CADC79C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B5F65-D5AC-C34C-A5D3-A2C87FDC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C9B2A-4EE5-D44C-8D42-39CACE71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3C25A-12A4-814A-810B-EF8C6F3A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4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B8406-F803-5640-A8E8-A8D140312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61D11-0757-7F47-8DD1-5033897202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712CC-F1BD-814E-83A6-90A35F7D3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8C11E-E52A-0744-A4B1-6B877A6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2F1C-3E6D-7F4B-9833-D587C113E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644B9-D334-E848-93C5-E749461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07E90A-B0D7-8E48-8B62-E298A1E0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6E60D-0007-8D46-B271-75D166F75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F7A1-513C-FB41-AA1F-E832FF6A2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A847-01F0-0B4C-90A9-22A2667B6919}" type="datetimeFigureOut">
              <a:rPr lang="en-US" smtClean="0"/>
              <a:t>11/8/20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96CFE-D16F-8F41-9E4A-5DACA448B9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86C78-B907-3F43-AA3F-6E0DD9C80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EA7D7-6917-674C-8F51-0A338779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AEDD-6926-D348-99CF-7606E5772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Math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52B62-1722-5E4C-9C65-69B03E0213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Interest: Investing Money (Chapter 1), Interest: Borrowing Money (Chapter 5) and Managing Money (Chapter 8)</a:t>
            </a:r>
          </a:p>
        </p:txBody>
      </p:sp>
    </p:spTree>
    <p:extLst>
      <p:ext uri="{BB962C8B-B14F-4D97-AF65-F5344CB8AC3E}">
        <p14:creationId xmlns:p14="http://schemas.microsoft.com/office/powerpoint/2010/main" val="4019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58CE7-86D2-3D46-BF7F-8EDAE0B6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3F460-9BFA-5747-8ECD-12F63FEB5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Madelyn invested $10000 4 years ago.  The investment earned compound interest at 2.1%/year, compounded annually. She will use the interest to buy equipment for her cupcake business.  How much interest does Madelyn have for the equipment?</a:t>
            </a:r>
          </a:p>
          <a:p>
            <a:endParaRPr lang="en-US" dirty="0"/>
          </a:p>
          <a:p>
            <a:r>
              <a:rPr lang="en-US" dirty="0"/>
              <a:t>Compound interest: Interest calculated on the principal and the interest earned </a:t>
            </a:r>
          </a:p>
        </p:txBody>
      </p:sp>
    </p:spTree>
    <p:extLst>
      <p:ext uri="{BB962C8B-B14F-4D97-AF65-F5344CB8AC3E}">
        <p14:creationId xmlns:p14="http://schemas.microsoft.com/office/powerpoint/2010/main" val="418135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AA1650-247E-7B49-B851-EAA628930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60" y="-239108"/>
            <a:ext cx="10175631" cy="1111843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Complete the Chart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572EFB49-A400-6A4D-BBD6-292321652E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592027"/>
              </p:ext>
            </p:extLst>
          </p:nvPr>
        </p:nvGraphicFramePr>
        <p:xfrm>
          <a:off x="312234" y="713678"/>
          <a:ext cx="11530361" cy="6084234"/>
        </p:xfrm>
        <a:graphic>
          <a:graphicData uri="http://schemas.openxmlformats.org/drawingml/2006/table">
            <a:tbl>
              <a:tblPr firstRow="1" firstCol="1" bandRow="1"/>
              <a:tblGrid>
                <a:gridCol w="847493">
                  <a:extLst>
                    <a:ext uri="{9D8B030D-6E8A-4147-A177-3AD203B41FA5}">
                      <a16:colId xmlns:a16="http://schemas.microsoft.com/office/drawing/2014/main" val="2226886519"/>
                    </a:ext>
                  </a:extLst>
                </a:gridCol>
                <a:gridCol w="3089490">
                  <a:extLst>
                    <a:ext uri="{9D8B030D-6E8A-4147-A177-3AD203B41FA5}">
                      <a16:colId xmlns:a16="http://schemas.microsoft.com/office/drawing/2014/main" val="2294488801"/>
                    </a:ext>
                  </a:extLst>
                </a:gridCol>
                <a:gridCol w="3776436">
                  <a:extLst>
                    <a:ext uri="{9D8B030D-6E8A-4147-A177-3AD203B41FA5}">
                      <a16:colId xmlns:a16="http://schemas.microsoft.com/office/drawing/2014/main" val="1922444930"/>
                    </a:ext>
                  </a:extLst>
                </a:gridCol>
                <a:gridCol w="3816942">
                  <a:extLst>
                    <a:ext uri="{9D8B030D-6E8A-4147-A177-3AD203B41FA5}">
                      <a16:colId xmlns:a16="http://schemas.microsoft.com/office/drawing/2014/main" val="407672182"/>
                    </a:ext>
                  </a:extLst>
                </a:gridCol>
              </a:tblGrid>
              <a:tr h="1427356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Principal (amount at the start of each </a:t>
                      </a:r>
                      <a:r>
                        <a:rPr lang="en-US" sz="30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 interest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</a:t>
                      </a:r>
                      <a:r>
                        <a:rPr lang="en-US" sz="3000" b="0" i="0" u="none" strike="noStrike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Prt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Amount at end of year</a:t>
                      </a:r>
                    </a:p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 = P + I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036842"/>
                  </a:ext>
                </a:extLst>
              </a:tr>
              <a:tr h="93704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$10000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(10000)(0.021)(1) = $210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= $10000 + $210 = $10210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510575"/>
                  </a:ext>
                </a:extLst>
              </a:tr>
              <a:tr h="93704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$10210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(10210)(0.021)(1) = $ 214.41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=$10210 + $214.41 = $10424.41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073201"/>
                  </a:ext>
                </a:extLst>
              </a:tr>
              <a:tr h="937045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$10424.41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(10424.41)(0.021)(1) =  $ 218.91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= $10424.41 + $218.91 = $10643.32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329719"/>
                  </a:ext>
                </a:extLst>
              </a:tr>
              <a:tr h="510617"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$10643.32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= ($10643.32)(0.021)(1)= $223.51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= $10643.32 + $223.51 = 10866.83</a:t>
                      </a:r>
                      <a:endParaRPr lang="en-US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516" marR="142516" marT="19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67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843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D657-6492-E842-B1CC-E47D4F0F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887421"/>
          </a:xfrm>
        </p:spPr>
        <p:txBody>
          <a:bodyPr>
            <a:normAutofit fontScale="90000"/>
          </a:bodyPr>
          <a:lstStyle/>
          <a:p>
            <a:r>
              <a:rPr lang="en-US" dirty="0"/>
              <a:t>2 Use the simple interest calculations in the chart to determine how much compound interest Madelyn earned.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33D06-DAF2-1E49-B4E9-8FFB582BA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2545"/>
            <a:ext cx="10515600" cy="3924418"/>
          </a:xfrm>
        </p:spPr>
        <p:txBody>
          <a:bodyPr/>
          <a:lstStyle/>
          <a:p>
            <a:r>
              <a:rPr lang="en-US" dirty="0"/>
              <a:t>After 4 years, Madelyn’s investment is worth $ 10866.83</a:t>
            </a:r>
          </a:p>
          <a:p>
            <a:r>
              <a:rPr lang="en-US" dirty="0"/>
              <a:t>To calculate the interest, subtract the starting principal.</a:t>
            </a:r>
          </a:p>
          <a:p>
            <a:r>
              <a:rPr lang="en-US" dirty="0"/>
              <a:t>I = $10866.83 - $10000.00 = $ 866.83</a:t>
            </a:r>
          </a:p>
          <a:p>
            <a:r>
              <a:rPr lang="en-US" dirty="0"/>
              <a:t>Madelyn has $ 866.83 interest for the equipment.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7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BDC7-B069-8B4D-A216-383943F1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CCA7D-60DE-D142-8D6C-781546E48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calculate the amount of compound interest earned on an investment use this formula:</a:t>
            </a:r>
          </a:p>
          <a:p>
            <a:r>
              <a:rPr lang="en-US" dirty="0"/>
              <a:t>A = P(1 + 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/>
              <a:t>A = Amount</a:t>
            </a:r>
          </a:p>
          <a:p>
            <a:r>
              <a:rPr lang="en-US" dirty="0"/>
              <a:t>P = Principal</a:t>
            </a:r>
          </a:p>
          <a:p>
            <a:r>
              <a:rPr lang="en-US" dirty="0" err="1"/>
              <a:t>i</a:t>
            </a:r>
            <a:r>
              <a:rPr lang="en-US" dirty="0"/>
              <a:t> = interest per compounding period</a:t>
            </a:r>
          </a:p>
          <a:p>
            <a:r>
              <a:rPr lang="en-US" dirty="0"/>
              <a:t>n = is the number of compounding periods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6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AA0FA-3893-1E4C-AEE8-F1E40DA9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Steps A, B and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BA93-AD59-BD4F-8035-EC3EB861C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compound interest formula for the question about Madelyn</a:t>
            </a:r>
          </a:p>
          <a:p>
            <a:r>
              <a:rPr lang="en-US" dirty="0"/>
              <a:t>A = P(1 + 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/>
              <a:t>A = $10000(1+0.021)</a:t>
            </a:r>
            <a:r>
              <a:rPr lang="en-US" baseline="30000" dirty="0"/>
              <a:t>4</a:t>
            </a:r>
          </a:p>
          <a:p>
            <a:r>
              <a:rPr lang="en-US" dirty="0"/>
              <a:t>A = $10000(1.021)</a:t>
            </a:r>
            <a:r>
              <a:rPr lang="en-US" baseline="30000" dirty="0"/>
              <a:t> 4</a:t>
            </a:r>
          </a:p>
          <a:p>
            <a:r>
              <a:rPr lang="en-US" dirty="0"/>
              <a:t>A = $10000 x 1.087</a:t>
            </a:r>
          </a:p>
          <a:p>
            <a:r>
              <a:rPr lang="en-US" dirty="0"/>
              <a:t>A = $ 10866.83</a:t>
            </a:r>
          </a:p>
          <a:p>
            <a:endParaRPr lang="en-US" dirty="0"/>
          </a:p>
          <a:p>
            <a:r>
              <a:rPr lang="en-US" dirty="0"/>
              <a:t>I = $10866.83 - $10000.00 = $866.83</a:t>
            </a:r>
          </a:p>
        </p:txBody>
      </p:sp>
    </p:spTree>
    <p:extLst>
      <p:ext uri="{BB962C8B-B14F-4D97-AF65-F5344CB8AC3E}">
        <p14:creationId xmlns:p14="http://schemas.microsoft.com/office/powerpoint/2010/main" val="3386200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9930F-264B-0440-853C-71AC2793B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071B2-602A-D441-8936-F593AC03F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Owen sold his auto body shop in Regina.  He invested $80000 In a savings account that earned 2.75%/</a:t>
            </a:r>
            <a:r>
              <a:rPr lang="en-US" dirty="0" err="1"/>
              <a:t>yr</a:t>
            </a:r>
            <a:r>
              <a:rPr lang="en-US" dirty="0"/>
              <a:t>, compounded annually.  How much will Owen’s savings be worth after 3 years.  </a:t>
            </a:r>
          </a:p>
          <a:p>
            <a:endParaRPr lang="en-US" dirty="0"/>
          </a:p>
          <a:p>
            <a:r>
              <a:rPr lang="en-US" dirty="0"/>
              <a:t>A = P(1 + </a:t>
            </a:r>
            <a:r>
              <a:rPr lang="en-US" dirty="0" err="1"/>
              <a:t>i</a:t>
            </a:r>
            <a:r>
              <a:rPr lang="en-US" dirty="0"/>
              <a:t>)</a:t>
            </a:r>
            <a:r>
              <a:rPr lang="en-US" baseline="30000" dirty="0"/>
              <a:t>n</a:t>
            </a:r>
            <a:endParaRPr lang="en-US" dirty="0"/>
          </a:p>
          <a:p>
            <a:r>
              <a:rPr lang="en-US" dirty="0"/>
              <a:t>A = $80000(1+0.0275)</a:t>
            </a:r>
            <a:r>
              <a:rPr lang="en-US" baseline="30000" dirty="0"/>
              <a:t>3</a:t>
            </a:r>
          </a:p>
          <a:p>
            <a:r>
              <a:rPr lang="en-US" dirty="0"/>
              <a:t>A = $80000(1.0275)</a:t>
            </a:r>
            <a:r>
              <a:rPr lang="en-US" baseline="30000" dirty="0"/>
              <a:t> 3</a:t>
            </a:r>
          </a:p>
          <a:p>
            <a:r>
              <a:rPr lang="en-US" dirty="0"/>
              <a:t>A = $80000 x 1.084789547</a:t>
            </a:r>
          </a:p>
          <a:p>
            <a:r>
              <a:rPr lang="en-US" dirty="0"/>
              <a:t>A = $ 86783.16</a:t>
            </a:r>
          </a:p>
          <a:p>
            <a:endParaRPr lang="en-US" dirty="0"/>
          </a:p>
          <a:p>
            <a:r>
              <a:rPr lang="en-US" dirty="0"/>
              <a:t>Owen’s savings will be worth $ 86783.16 after 3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0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6CEA-0ED3-9F4E-90BC-77CF2C017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567BC-8707-D342-8B69-16B733C5E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14 &amp; 15 # 1 to 7</a:t>
            </a:r>
          </a:p>
        </p:txBody>
      </p:sp>
    </p:spTree>
    <p:extLst>
      <p:ext uri="{BB962C8B-B14F-4D97-AF65-F5344CB8AC3E}">
        <p14:creationId xmlns:p14="http://schemas.microsoft.com/office/powerpoint/2010/main" val="27789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D681-BDA1-7746-BAF1-51A3AA12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1.1 Understanding Simple Interest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F6C69-8806-6F40-A1CB-7A6AA62A04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$500 x 2.5% x 3</a:t>
            </a:r>
          </a:p>
          <a:p>
            <a:pPr marL="0" indent="0">
              <a:buNone/>
            </a:pPr>
            <a:r>
              <a:rPr lang="en-US" dirty="0"/>
              <a:t>	$500 x 0.025 x 3</a:t>
            </a:r>
          </a:p>
          <a:p>
            <a:pPr marL="0" indent="0">
              <a:buNone/>
            </a:pPr>
            <a:r>
              <a:rPr lang="en-US" dirty="0"/>
              <a:t>	$ 37.50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$1000 x 3% x 35/365</a:t>
            </a:r>
          </a:p>
          <a:p>
            <a:pPr marL="0" indent="0">
              <a:buNone/>
            </a:pPr>
            <a:r>
              <a:rPr lang="en-US" dirty="0"/>
              <a:t>	$1000 x 0.03 x 35/365</a:t>
            </a:r>
          </a:p>
          <a:p>
            <a:pPr marL="0" indent="0">
              <a:buNone/>
            </a:pPr>
            <a:r>
              <a:rPr lang="en-US" dirty="0"/>
              <a:t>	$2.88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2BFD1-4C28-374E-9591-ABB75C86E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4258" y="1825625"/>
            <a:ext cx="6977742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Invest: use savings to earn extra income.</a:t>
            </a:r>
          </a:p>
          <a:p>
            <a:r>
              <a:rPr lang="en-US" dirty="0"/>
              <a:t>Interest: the money paid for the use of invested or borrowed money</a:t>
            </a:r>
          </a:p>
          <a:p>
            <a:r>
              <a:rPr lang="en-US" dirty="0"/>
              <a:t>Principal: the money invested or borrowed</a:t>
            </a:r>
          </a:p>
          <a:p>
            <a:r>
              <a:rPr lang="en-US" dirty="0"/>
              <a:t>Interest Rate: the percent of the principal that is pair or earned as interest </a:t>
            </a:r>
          </a:p>
          <a:p>
            <a:r>
              <a:rPr lang="en-US" dirty="0"/>
              <a:t>Time: the length of time for an investment in years</a:t>
            </a:r>
          </a:p>
          <a:p>
            <a:r>
              <a:rPr lang="en-US" dirty="0"/>
              <a:t>Simple interest: interest calculated only on the principle invested or borrowed</a:t>
            </a:r>
          </a:p>
          <a:p>
            <a:r>
              <a:rPr lang="en-US" dirty="0"/>
              <a:t>Amount: sum or the principal and interest </a:t>
            </a:r>
          </a:p>
        </p:txBody>
      </p:sp>
    </p:spTree>
    <p:extLst>
      <p:ext uri="{BB962C8B-B14F-4D97-AF65-F5344CB8AC3E}">
        <p14:creationId xmlns:p14="http://schemas.microsoft.com/office/powerpoint/2010/main" val="58732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F76D-2D63-E048-BB21-AE7A30CE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762E3-9993-F043-B170-7D2BC0CBC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168270" cy="4351338"/>
          </a:xfrm>
        </p:spPr>
        <p:txBody>
          <a:bodyPr/>
          <a:lstStyle/>
          <a:p>
            <a:r>
              <a:rPr lang="en-US" dirty="0"/>
              <a:t>To calculate simple interest earned on an investment, use:</a:t>
            </a:r>
          </a:p>
          <a:p>
            <a:pPr marL="0" indent="0">
              <a:buNone/>
            </a:pPr>
            <a:r>
              <a:rPr lang="en-US" dirty="0"/>
              <a:t>Interest (I) = Principal (P) x Interest rate (r) x time (t)</a:t>
            </a:r>
          </a:p>
          <a:p>
            <a:pPr marL="0" indent="0">
              <a:buNone/>
            </a:pPr>
            <a:r>
              <a:rPr lang="en-US" dirty="0"/>
              <a:t>I = </a:t>
            </a:r>
            <a:r>
              <a:rPr lang="en-US" dirty="0" err="1"/>
              <a:t>Prt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= ?</a:t>
            </a:r>
          </a:p>
          <a:p>
            <a:pPr marL="0" indent="0">
              <a:buNone/>
            </a:pPr>
            <a:r>
              <a:rPr lang="en-US" dirty="0"/>
              <a:t>P = $1500</a:t>
            </a:r>
          </a:p>
          <a:p>
            <a:pPr marL="0" indent="0">
              <a:buNone/>
            </a:pPr>
            <a:r>
              <a:rPr lang="en-US" dirty="0"/>
              <a:t>r = 2.5%</a:t>
            </a:r>
          </a:p>
          <a:p>
            <a:pPr marL="0" indent="0">
              <a:buNone/>
            </a:pPr>
            <a:r>
              <a:rPr lang="en-US" dirty="0"/>
              <a:t>t = 2 years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37DDDC-2AF6-D347-ADD9-460803627B1F}"/>
              </a:ext>
            </a:extLst>
          </p:cNvPr>
          <p:cNvSpPr txBox="1"/>
          <p:nvPr/>
        </p:nvSpPr>
        <p:spPr>
          <a:xfrm>
            <a:off x="3570278" y="3307103"/>
            <a:ext cx="7097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 = </a:t>
            </a:r>
            <a:r>
              <a:rPr lang="en-US" sz="3200" dirty="0" err="1"/>
              <a:t>Prt</a:t>
            </a:r>
            <a:endParaRPr lang="en-US" sz="3200" dirty="0"/>
          </a:p>
          <a:p>
            <a:r>
              <a:rPr lang="en-US" sz="3200" dirty="0"/>
              <a:t>I = ($1500)(0.025)(2)</a:t>
            </a:r>
          </a:p>
          <a:p>
            <a:r>
              <a:rPr lang="en-US" sz="3200" dirty="0"/>
              <a:t>I = $75.00</a:t>
            </a:r>
          </a:p>
        </p:txBody>
      </p:sp>
    </p:spTree>
    <p:extLst>
      <p:ext uri="{BB962C8B-B14F-4D97-AF65-F5344CB8AC3E}">
        <p14:creationId xmlns:p14="http://schemas.microsoft.com/office/powerpoint/2010/main" val="130288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C2829-AD49-FE48-9799-40408F7B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Amount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89E7-48F3-764D-B225-AB58FCA3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(A) = Principal (P) + Interest (I)</a:t>
            </a:r>
          </a:p>
          <a:p>
            <a:pPr marL="0" indent="0">
              <a:buNone/>
            </a:pPr>
            <a:r>
              <a:rPr lang="en-US" dirty="0"/>
              <a:t>	A = P + 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= ?</a:t>
            </a:r>
          </a:p>
          <a:p>
            <a:pPr marL="0" indent="0">
              <a:buNone/>
            </a:pPr>
            <a:r>
              <a:rPr lang="en-US" dirty="0"/>
              <a:t>P = $1500</a:t>
            </a:r>
          </a:p>
          <a:p>
            <a:pPr marL="0" indent="0">
              <a:buNone/>
            </a:pPr>
            <a:r>
              <a:rPr lang="en-US" dirty="0"/>
              <a:t>I = $75.00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= P + I = $1500 + $75.00 = $1575.00</a:t>
            </a:r>
          </a:p>
        </p:txBody>
      </p:sp>
    </p:spTree>
    <p:extLst>
      <p:ext uri="{BB962C8B-B14F-4D97-AF65-F5344CB8AC3E}">
        <p14:creationId xmlns:p14="http://schemas.microsoft.com/office/powerpoint/2010/main" val="212987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5B1D-9CEC-544A-998A-EB641434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36B08-A5BA-B04F-8C9A-0FE344881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Robin is a motorcycle mechanic. She is saving for a new helmet</a:t>
            </a:r>
          </a:p>
          <a:p>
            <a:pPr lvl="1"/>
            <a:r>
              <a:rPr lang="en-US" dirty="0"/>
              <a:t>Robin has saved $600. She invested it for six months in a GIC.</a:t>
            </a:r>
          </a:p>
          <a:p>
            <a:pPr lvl="1"/>
            <a:r>
              <a:rPr lang="en-US" dirty="0"/>
              <a:t>The interest rate was 1.5% per year.</a:t>
            </a:r>
          </a:p>
          <a:p>
            <a:pPr lvl="1"/>
            <a:endParaRPr lang="en-US" dirty="0"/>
          </a:p>
          <a:p>
            <a:r>
              <a:rPr lang="en-US" dirty="0"/>
              <a:t>Solution </a:t>
            </a:r>
          </a:p>
          <a:p>
            <a:pPr lvl="1"/>
            <a:r>
              <a:rPr lang="en-US" dirty="0"/>
              <a:t>how much interest will Robin earn on her GIC?</a:t>
            </a:r>
          </a:p>
          <a:p>
            <a:pPr lvl="2"/>
            <a:r>
              <a:rPr lang="en-US" dirty="0"/>
              <a:t>I = PRT</a:t>
            </a:r>
          </a:p>
          <a:p>
            <a:pPr lvl="2"/>
            <a:r>
              <a:rPr lang="en-US" dirty="0"/>
              <a:t>I = ($600)(0.015)(6/12)</a:t>
            </a:r>
          </a:p>
          <a:p>
            <a:pPr lvl="2"/>
            <a:r>
              <a:rPr lang="en-US" dirty="0"/>
              <a:t>I = $4.50</a:t>
            </a:r>
          </a:p>
          <a:p>
            <a:pPr lvl="1"/>
            <a:r>
              <a:rPr lang="en-US" dirty="0"/>
              <a:t>What is the amount Robin will have in 6 months</a:t>
            </a:r>
          </a:p>
          <a:p>
            <a:pPr lvl="2"/>
            <a:r>
              <a:rPr lang="en-US" dirty="0"/>
              <a:t>A = P + I</a:t>
            </a:r>
          </a:p>
          <a:p>
            <a:pPr lvl="2"/>
            <a:r>
              <a:rPr lang="en-US" dirty="0"/>
              <a:t>A = $600 + $4.50</a:t>
            </a:r>
          </a:p>
          <a:p>
            <a:pPr lvl="2"/>
            <a:r>
              <a:rPr lang="en-US" dirty="0"/>
              <a:t>A = $ 604.50</a:t>
            </a:r>
          </a:p>
        </p:txBody>
      </p:sp>
    </p:spTree>
    <p:extLst>
      <p:ext uri="{BB962C8B-B14F-4D97-AF65-F5344CB8AC3E}">
        <p14:creationId xmlns:p14="http://schemas.microsoft.com/office/powerpoint/2010/main" val="393556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69A45-E28E-D044-A5D2-D96F9F64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will Robin have to leave her money in this investment if the helmet costs $1000?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8D29C-023B-8D4F-95DC-0136B5E30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= P + I</a:t>
            </a:r>
          </a:p>
          <a:p>
            <a:r>
              <a:rPr lang="en-US" dirty="0"/>
              <a:t>$1000 = $600 + ?</a:t>
            </a:r>
          </a:p>
          <a:p>
            <a:r>
              <a:rPr lang="en-US" dirty="0"/>
              <a:t>I = $400</a:t>
            </a:r>
          </a:p>
          <a:p>
            <a:endParaRPr lang="en-US" dirty="0"/>
          </a:p>
          <a:p>
            <a:r>
              <a:rPr lang="en-US" dirty="0"/>
              <a:t>I= </a:t>
            </a:r>
            <a:r>
              <a:rPr lang="en-US" dirty="0" err="1"/>
              <a:t>Prt</a:t>
            </a:r>
            <a:endParaRPr lang="en-US" dirty="0"/>
          </a:p>
          <a:p>
            <a:pPr lvl="1"/>
            <a:r>
              <a:rPr lang="en-US" dirty="0"/>
              <a:t>t = I/</a:t>
            </a:r>
            <a:r>
              <a:rPr lang="en-US" dirty="0" err="1"/>
              <a:t>Pr</a:t>
            </a:r>
            <a:endParaRPr lang="en-US" dirty="0"/>
          </a:p>
          <a:p>
            <a:pPr lvl="1"/>
            <a:r>
              <a:rPr lang="en-US" dirty="0"/>
              <a:t>t = $400/($600 x 0.015)</a:t>
            </a:r>
          </a:p>
          <a:p>
            <a:pPr lvl="1"/>
            <a:r>
              <a:rPr lang="en-US" dirty="0"/>
              <a:t>t = $400/$9</a:t>
            </a:r>
          </a:p>
          <a:p>
            <a:pPr lvl="1"/>
            <a:r>
              <a:rPr lang="en-US" dirty="0"/>
              <a:t>t = 44.4 years</a:t>
            </a:r>
          </a:p>
          <a:p>
            <a:pPr lvl="1"/>
            <a:r>
              <a:rPr lang="en-US" dirty="0"/>
              <a:t>t = 45 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2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81CF0-C5BF-364F-8959-0B4BC7FB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845C4-032F-3746-BDF9-E2D775672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was planning a trip to the United States.</a:t>
            </a:r>
          </a:p>
          <a:p>
            <a:pPr lvl="1"/>
            <a:r>
              <a:rPr lang="en-US" dirty="0"/>
              <a:t>She invest $5000 in the US foreign currency term deposit.</a:t>
            </a:r>
          </a:p>
          <a:p>
            <a:pPr lvl="1"/>
            <a:r>
              <a:rPr lang="en-US" dirty="0"/>
              <a:t>The annual interest rate is 0.5%.</a:t>
            </a:r>
          </a:p>
          <a:p>
            <a:pPr lvl="1"/>
            <a:r>
              <a:rPr lang="en-US" dirty="0"/>
              <a:t>The deposit matures in 120 days.</a:t>
            </a:r>
          </a:p>
          <a:p>
            <a:pPr lvl="1"/>
            <a:r>
              <a:rPr lang="en-US" dirty="0"/>
              <a:t>How much money will see you have for her trip?</a:t>
            </a:r>
          </a:p>
          <a:p>
            <a:r>
              <a:rPr lang="en-US" dirty="0"/>
              <a:t>Solution </a:t>
            </a:r>
          </a:p>
          <a:p>
            <a:pPr lvl="1"/>
            <a:r>
              <a:rPr lang="en-US" dirty="0"/>
              <a:t>how much simple interest will sue?</a:t>
            </a:r>
          </a:p>
          <a:p>
            <a:pPr lvl="1"/>
            <a:r>
              <a:rPr lang="en-US" dirty="0"/>
              <a:t>And what is the amount so you will have in 120 days?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0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21B59-1266-FB49-9CD8-4E3F7D1C9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81402-E0B3-C441-AA7B-07F518A60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problems page 6 and 7 # 1 to 4</a:t>
            </a:r>
          </a:p>
        </p:txBody>
      </p:sp>
    </p:spTree>
    <p:extLst>
      <p:ext uri="{BB962C8B-B14F-4D97-AF65-F5344CB8AC3E}">
        <p14:creationId xmlns:p14="http://schemas.microsoft.com/office/powerpoint/2010/main" val="2116578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A35A-3326-7C40-A4C4-52ADF340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 Understanding 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13ACE-15EE-3640-8213-76AE0C469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3</a:t>
            </a:r>
            <a:r>
              <a:rPr lang="en-US" baseline="30000" dirty="0"/>
              <a:t>3 </a:t>
            </a:r>
            <a:r>
              <a:rPr lang="en-US" dirty="0"/>
              <a:t>= 3 x 3 x 3 = 27</a:t>
            </a:r>
          </a:p>
          <a:p>
            <a:pPr marL="514350" indent="-514350">
              <a:buAutoNum type="arabicParenR"/>
            </a:pPr>
            <a:r>
              <a:rPr lang="en-US" dirty="0"/>
              <a:t>2.5</a:t>
            </a:r>
            <a:r>
              <a:rPr lang="en-US" baseline="30000" dirty="0"/>
              <a:t>2</a:t>
            </a:r>
            <a:r>
              <a:rPr lang="en-US" dirty="0"/>
              <a:t> = 2.5 x 2.5 = 6.25</a:t>
            </a:r>
          </a:p>
          <a:p>
            <a:pPr marL="514350" indent="-514350">
              <a:buAutoNum type="arabicParenR"/>
            </a:pPr>
            <a:r>
              <a:rPr lang="en-US" dirty="0"/>
              <a:t>(2+3)</a:t>
            </a:r>
            <a:r>
              <a:rPr lang="en-US" baseline="30000" dirty="0"/>
              <a:t>4</a:t>
            </a:r>
            <a:r>
              <a:rPr lang="en-US" dirty="0"/>
              <a:t> = 5</a:t>
            </a:r>
            <a:r>
              <a:rPr lang="en-US" baseline="30000" dirty="0"/>
              <a:t>4 </a:t>
            </a:r>
            <a:r>
              <a:rPr lang="en-US" dirty="0"/>
              <a:t>= 5 x 5 x 5 x 5 = 625</a:t>
            </a:r>
          </a:p>
          <a:p>
            <a:pPr marL="514350" indent="-514350">
              <a:buAutoNum type="arabicParenR"/>
            </a:pPr>
            <a:r>
              <a:rPr lang="en-US" dirty="0"/>
              <a:t>(1 x 2.1)</a:t>
            </a:r>
            <a:r>
              <a:rPr lang="en-US" baseline="30000" dirty="0"/>
              <a:t>3</a:t>
            </a:r>
            <a:r>
              <a:rPr lang="en-US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00661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973</Words>
  <Application>Microsoft Macintosh PowerPoint</Application>
  <PresentationFormat>Widescreen</PresentationFormat>
  <Paragraphs>140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Financial Math</vt:lpstr>
      <vt:lpstr>Topic 1.1 Understanding Simple Interest </vt:lpstr>
      <vt:lpstr>Simple Interest</vt:lpstr>
      <vt:lpstr>Total Amount</vt:lpstr>
      <vt:lpstr>Example 1:</vt:lpstr>
      <vt:lpstr>How long will Robin have to leave her money in this investment if the helmet costs $1000?</vt:lpstr>
      <vt:lpstr>Example 2</vt:lpstr>
      <vt:lpstr>Assignment </vt:lpstr>
      <vt:lpstr>1.3 Understanding Compound Interest</vt:lpstr>
      <vt:lpstr>Compound Interest Notes</vt:lpstr>
      <vt:lpstr>1 Complete the Chart</vt:lpstr>
      <vt:lpstr>2 Use the simple interest calculations in the chart to determine how much compound interest Madelyn earned.   </vt:lpstr>
      <vt:lpstr>Compound Interest Formula</vt:lpstr>
      <vt:lpstr>Example 1 Steps A, B and C</vt:lpstr>
      <vt:lpstr>Example 2</vt:lpstr>
      <vt:lpstr>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Math</dc:title>
  <dc:creator>Alysha Bandali</dc:creator>
  <cp:lastModifiedBy>Alysha Bandali</cp:lastModifiedBy>
  <cp:revision>10</cp:revision>
  <dcterms:created xsi:type="dcterms:W3CDTF">2020-11-04T19:18:10Z</dcterms:created>
  <dcterms:modified xsi:type="dcterms:W3CDTF">2020-11-08T23:54:26Z</dcterms:modified>
</cp:coreProperties>
</file>