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83" r:id="rId2"/>
    <p:sldId id="284" r:id="rId3"/>
    <p:sldId id="286" r:id="rId4"/>
    <p:sldId id="287" r:id="rId5"/>
    <p:sldId id="288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/>
    <p:restoredTop sz="94689"/>
  </p:normalViewPr>
  <p:slideViewPr>
    <p:cSldViewPr>
      <p:cViewPr varScale="1">
        <p:scale>
          <a:sx n="89" d="100"/>
          <a:sy n="89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8E0884A-C872-4296-9DDD-D923207B0CA1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E6DE1FC-E013-41B4-A546-E5B168B2C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11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>
                <a:latin typeface="Georgia" pitchFamily="18" charset="0"/>
              </a:rPr>
              <a:t>Dividing Fractions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latin typeface="Georgia" pitchFamily="18" charset="0"/>
              </a:rPr>
              <a:t>To DIVIDE fractions, we DO NOT need a common denominator.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3068960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latin typeface="Georgia" pitchFamily="18" charset="0"/>
              </a:rPr>
              <a:t>***FLIP the SECOND fraction and MULTIPLY!***</a:t>
            </a:r>
          </a:p>
          <a:p>
            <a:pPr algn="ctr"/>
            <a:r>
              <a:rPr lang="en-CA" sz="2800" dirty="0">
                <a:latin typeface="Georgia" pitchFamily="18" charset="0"/>
              </a:rPr>
              <a:t>The flipped fraction is called a reciprocal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77072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Ex. #1: Complete the following fractions.</a:t>
            </a:r>
          </a:p>
          <a:p>
            <a:pPr marL="514350" indent="-514350"/>
            <a:endParaRPr lang="en-CA" sz="2800" dirty="0">
              <a:latin typeface="Georgia" pitchFamily="18" charset="0"/>
            </a:endParaRPr>
          </a:p>
          <a:p>
            <a:pPr marL="514350" indent="-514350">
              <a:buFontTx/>
              <a:buAutoNum type="alphaLcParenBoth"/>
            </a:pPr>
            <a:r>
              <a:rPr lang="en-CA" sz="2800" u="sng" dirty="0">
                <a:latin typeface="Georgia" pitchFamily="18" charset="0"/>
              </a:rPr>
              <a:t>  4 </a:t>
            </a:r>
            <a:r>
              <a:rPr lang="en-CA" sz="2800" dirty="0">
                <a:latin typeface="Georgia" pitchFamily="18" charset="0"/>
              </a:rPr>
              <a:t>  </a:t>
            </a:r>
            <a:r>
              <a:rPr lang="en-CA" sz="2800" dirty="0">
                <a:latin typeface="Georgia"/>
              </a:rPr>
              <a:t>÷</a:t>
            </a:r>
            <a:r>
              <a:rPr lang="en-CA" sz="2800" dirty="0">
                <a:latin typeface="Georgia" pitchFamily="18" charset="0"/>
              </a:rPr>
              <a:t>  </a:t>
            </a:r>
            <a:r>
              <a:rPr lang="en-CA" sz="2800" u="sng" dirty="0">
                <a:latin typeface="Georgia" pitchFamily="18" charset="0"/>
              </a:rPr>
              <a:t>  1  </a:t>
            </a:r>
            <a:r>
              <a:rPr lang="en-CA" sz="2800" dirty="0">
                <a:latin typeface="Georgia" pitchFamily="18" charset="0"/>
              </a:rPr>
              <a:t> =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	  7          5    </a:t>
            </a:r>
          </a:p>
        </p:txBody>
      </p:sp>
    </p:spTree>
    <p:extLst>
      <p:ext uri="{BB962C8B-B14F-4D97-AF65-F5344CB8AC3E}">
        <p14:creationId xmlns:p14="http://schemas.microsoft.com/office/powerpoint/2010/main" val="42781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Both" startAt="2"/>
            </a:pPr>
            <a:r>
              <a:rPr lang="en-CA" sz="2800" u="sng" dirty="0">
                <a:latin typeface="Georgia" pitchFamily="18" charset="0"/>
              </a:rPr>
              <a:t>  3 </a:t>
            </a:r>
            <a:r>
              <a:rPr lang="en-CA" sz="2800" dirty="0">
                <a:latin typeface="Georgia" pitchFamily="18" charset="0"/>
              </a:rPr>
              <a:t>  </a:t>
            </a:r>
            <a:r>
              <a:rPr lang="en-CA" sz="2800" dirty="0">
                <a:latin typeface="Georgia"/>
              </a:rPr>
              <a:t>÷</a:t>
            </a:r>
            <a:r>
              <a:rPr lang="en-CA" sz="2800" dirty="0">
                <a:latin typeface="Georgia" pitchFamily="18" charset="0"/>
              </a:rPr>
              <a:t>  </a:t>
            </a:r>
            <a:r>
              <a:rPr lang="en-CA" sz="2800" u="sng" dirty="0">
                <a:latin typeface="Georgia" pitchFamily="18" charset="0"/>
              </a:rPr>
              <a:t>  2  </a:t>
            </a:r>
            <a:r>
              <a:rPr lang="en-CA" sz="2800" dirty="0">
                <a:latin typeface="Georgia" pitchFamily="18" charset="0"/>
              </a:rPr>
              <a:t>  =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4          6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321297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(c)  5  </a:t>
            </a:r>
            <a:r>
              <a:rPr lang="en-CA" sz="2800" dirty="0">
                <a:latin typeface="Georgia"/>
              </a:rPr>
              <a:t>÷</a:t>
            </a:r>
            <a:r>
              <a:rPr lang="en-CA" sz="2800" dirty="0">
                <a:latin typeface="Georgia" pitchFamily="18" charset="0"/>
              </a:rPr>
              <a:t>  </a:t>
            </a:r>
            <a:r>
              <a:rPr lang="en-CA" sz="2800" u="sng" dirty="0">
                <a:latin typeface="Georgia" pitchFamily="18" charset="0"/>
              </a:rPr>
              <a:t>  3  </a:t>
            </a:r>
            <a:r>
              <a:rPr lang="en-CA" sz="2800" dirty="0">
                <a:latin typeface="Georgia" pitchFamily="18" charset="0"/>
              </a:rPr>
              <a:t>  =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       10</a:t>
            </a:r>
          </a:p>
        </p:txBody>
      </p:sp>
    </p:spTree>
    <p:extLst>
      <p:ext uri="{BB962C8B-B14F-4D97-AF65-F5344CB8AC3E}">
        <p14:creationId xmlns:p14="http://schemas.microsoft.com/office/powerpoint/2010/main" val="370473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u="sng" dirty="0">
                <a:latin typeface="Georgia" pitchFamily="18" charset="0"/>
              </a:rPr>
              <a:t>Dividing Improper Fractions &amp; Mixed Numbers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628800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Dividing improper fractions and mixed numbers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is the same as multiplying EXCEPT (obviously!)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we are DIVIDING!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3284984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Ex. #1: Determine each quotient.</a:t>
            </a:r>
          </a:p>
          <a:p>
            <a:pPr marL="514350" indent="-514350"/>
            <a:endParaRPr lang="en-CA" sz="2800" dirty="0">
              <a:latin typeface="Georgia" pitchFamily="18" charset="0"/>
            </a:endParaRPr>
          </a:p>
          <a:p>
            <a:pPr marL="514350" indent="-514350"/>
            <a:r>
              <a:rPr lang="en-CA" sz="2800" dirty="0">
                <a:latin typeface="Georgia" pitchFamily="18" charset="0"/>
              </a:rPr>
              <a:t> 	</a:t>
            </a:r>
            <a:r>
              <a:rPr lang="en-CA" sz="2800" u="sng" dirty="0">
                <a:latin typeface="Georgia" pitchFamily="18" charset="0"/>
              </a:rPr>
              <a:t>  11 </a:t>
            </a:r>
            <a:r>
              <a:rPr lang="en-CA" sz="2800" dirty="0">
                <a:latin typeface="Georgia" pitchFamily="18" charset="0"/>
              </a:rPr>
              <a:t>  </a:t>
            </a:r>
            <a:r>
              <a:rPr lang="en-CA" sz="2800" dirty="0">
                <a:latin typeface="Georgia"/>
              </a:rPr>
              <a:t>÷</a:t>
            </a:r>
            <a:r>
              <a:rPr lang="en-CA" sz="2800" dirty="0">
                <a:latin typeface="Georgia" pitchFamily="18" charset="0"/>
              </a:rPr>
              <a:t>   </a:t>
            </a:r>
            <a:r>
              <a:rPr lang="en-CA" sz="2800" u="sng" dirty="0">
                <a:latin typeface="Georgia" pitchFamily="18" charset="0"/>
              </a:rPr>
              <a:t>  8  </a:t>
            </a:r>
            <a:r>
              <a:rPr lang="en-CA" sz="2800" dirty="0">
                <a:latin typeface="Georgia" pitchFamily="18" charset="0"/>
              </a:rPr>
              <a:t>  =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4           3</a:t>
            </a:r>
          </a:p>
        </p:txBody>
      </p:sp>
    </p:spTree>
    <p:extLst>
      <p:ext uri="{BB962C8B-B14F-4D97-AF65-F5344CB8AC3E}">
        <p14:creationId xmlns:p14="http://schemas.microsoft.com/office/powerpoint/2010/main" val="112322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Ex. #2: Determine each quotient.</a:t>
            </a:r>
          </a:p>
          <a:p>
            <a:pPr marL="514350" indent="-514350"/>
            <a:endParaRPr lang="en-CA" sz="2800" dirty="0">
              <a:latin typeface="Georgia" pitchFamily="18" charset="0"/>
            </a:endParaRPr>
          </a:p>
          <a:p>
            <a:pPr marL="514350" indent="-514350">
              <a:buAutoNum type="alphaLcParenBoth"/>
            </a:pPr>
            <a:r>
              <a:rPr lang="en-CA" sz="2800" dirty="0">
                <a:latin typeface="Georgia" pitchFamily="18" charset="0"/>
              </a:rPr>
              <a:t> 1 </a:t>
            </a:r>
            <a:r>
              <a:rPr lang="en-CA" sz="2800" u="sng" dirty="0">
                <a:latin typeface="Georgia" pitchFamily="18" charset="0"/>
              </a:rPr>
              <a:t>  1 </a:t>
            </a:r>
            <a:r>
              <a:rPr lang="en-CA" sz="2800" dirty="0">
                <a:latin typeface="Georgia" pitchFamily="18" charset="0"/>
              </a:rPr>
              <a:t>  </a:t>
            </a:r>
            <a:r>
              <a:rPr lang="en-CA" sz="2800" dirty="0">
                <a:latin typeface="Georgia"/>
              </a:rPr>
              <a:t>÷</a:t>
            </a:r>
            <a:r>
              <a:rPr lang="en-CA" sz="2800" dirty="0">
                <a:latin typeface="Georgia" pitchFamily="18" charset="0"/>
              </a:rPr>
              <a:t>   </a:t>
            </a:r>
            <a:r>
              <a:rPr lang="en-CA" sz="2800" u="sng" dirty="0">
                <a:latin typeface="Georgia" pitchFamily="18" charset="0"/>
              </a:rPr>
              <a:t>  15  </a:t>
            </a:r>
            <a:r>
              <a:rPr lang="en-CA" sz="2800" dirty="0">
                <a:latin typeface="Georgia" pitchFamily="18" charset="0"/>
              </a:rPr>
              <a:t>  =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 10          4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350100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(b)  1 </a:t>
            </a:r>
            <a:r>
              <a:rPr lang="en-CA" sz="2800" u="sng" dirty="0">
                <a:latin typeface="Georgia" pitchFamily="18" charset="0"/>
              </a:rPr>
              <a:t> 1 </a:t>
            </a:r>
            <a:r>
              <a:rPr lang="en-CA" sz="2800" dirty="0">
                <a:latin typeface="Georgia" pitchFamily="18" charset="0"/>
              </a:rPr>
              <a:t>  </a:t>
            </a:r>
            <a:r>
              <a:rPr lang="en-CA" sz="2800" dirty="0">
                <a:latin typeface="Georgia"/>
              </a:rPr>
              <a:t>÷</a:t>
            </a:r>
            <a:r>
              <a:rPr lang="en-CA" sz="2800" dirty="0">
                <a:latin typeface="Georgia" pitchFamily="18" charset="0"/>
              </a:rPr>
              <a:t>  3 </a:t>
            </a:r>
            <a:r>
              <a:rPr lang="en-CA" sz="2800" u="sng" dirty="0">
                <a:latin typeface="Georgia" pitchFamily="18" charset="0"/>
              </a:rPr>
              <a:t> 2 </a:t>
            </a:r>
            <a:r>
              <a:rPr lang="en-CA" sz="2800" dirty="0">
                <a:latin typeface="Georgia" pitchFamily="18" charset="0"/>
              </a:rPr>
              <a:t>  =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  4           3</a:t>
            </a:r>
          </a:p>
        </p:txBody>
      </p:sp>
    </p:spTree>
    <p:extLst>
      <p:ext uri="{BB962C8B-B14F-4D97-AF65-F5344CB8AC3E}">
        <p14:creationId xmlns:p14="http://schemas.microsoft.com/office/powerpoint/2010/main" val="38068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>
                <a:latin typeface="Georgia" pitchFamily="18" charset="0"/>
              </a:rPr>
              <a:t>Today’s Assignment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170080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itchFamily="18" charset="0"/>
              </a:rPr>
              <a:t>C</a:t>
            </a:r>
            <a:r>
              <a:rPr lang="en-CA" sz="2800" dirty="0" err="1">
                <a:latin typeface="Georgia" pitchFamily="18" charset="0"/>
              </a:rPr>
              <a:t>omplete</a:t>
            </a:r>
            <a:r>
              <a:rPr lang="en-CA" sz="2800" dirty="0">
                <a:latin typeface="Georgia" pitchFamily="18" charset="0"/>
              </a:rPr>
              <a:t> the Worksheets Provided</a:t>
            </a:r>
          </a:p>
        </p:txBody>
      </p:sp>
    </p:spTree>
    <p:extLst>
      <p:ext uri="{BB962C8B-B14F-4D97-AF65-F5344CB8AC3E}">
        <p14:creationId xmlns:p14="http://schemas.microsoft.com/office/powerpoint/2010/main" val="387842250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436</TotalTime>
  <Words>146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Rockwell</vt:lpstr>
      <vt:lpstr>Wingdings</vt:lpstr>
      <vt:lpstr>Theme1</vt:lpstr>
      <vt:lpstr>Dividing Fractions</vt:lpstr>
      <vt:lpstr>PowerPoint Presentation</vt:lpstr>
      <vt:lpstr>Dividing Improper Fractions &amp; Mixed Numbers</vt:lpstr>
      <vt:lpstr>PowerPoint Presentation</vt:lpstr>
      <vt:lpstr>Today’s Assignment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Alysha</dc:creator>
  <cp:lastModifiedBy>Alysha Bandali</cp:lastModifiedBy>
  <cp:revision>42</cp:revision>
  <cp:lastPrinted>2016-10-06T01:13:02Z</cp:lastPrinted>
  <dcterms:created xsi:type="dcterms:W3CDTF">2016-10-04T23:44:23Z</dcterms:created>
  <dcterms:modified xsi:type="dcterms:W3CDTF">2020-08-23T07:06:06Z</dcterms:modified>
</cp:coreProperties>
</file>