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73" r:id="rId2"/>
    <p:sldId id="269" r:id="rId3"/>
    <p:sldId id="270" r:id="rId4"/>
    <p:sldId id="282" r:id="rId5"/>
    <p:sldId id="278" r:id="rId6"/>
    <p:sldId id="279" r:id="rId7"/>
    <p:sldId id="280" r:id="rId8"/>
    <p:sldId id="281" r:id="rId9"/>
    <p:sldId id="277" r:id="rId10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2"/>
    <p:restoredTop sz="94689"/>
  </p:normalViewPr>
  <p:slideViewPr>
    <p:cSldViewPr>
      <p:cViewPr varScale="1">
        <p:scale>
          <a:sx n="89" d="100"/>
          <a:sy n="89" d="100"/>
        </p:scale>
        <p:origin x="176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C8E0884A-C872-4296-9DDD-D923207B0CA1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BE6DE1FC-E013-41B4-A546-E5B168B2C5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911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Multiplying Fractions 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36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u="sng" dirty="0">
                <a:latin typeface="Georgia" pitchFamily="18" charset="0"/>
              </a:rPr>
              <a:t>Multiplying Fractions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1772816"/>
            <a:ext cx="78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>
                <a:latin typeface="Georgia" pitchFamily="18" charset="0"/>
              </a:rPr>
              <a:t>To MULTIPLY fractions, we DO NOT need a common denominator.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5616" y="3068960"/>
            <a:ext cx="67687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>
                <a:latin typeface="Georgia" pitchFamily="18" charset="0"/>
              </a:rPr>
              <a:t>***Simply multiply the numerators and multiply the denominators!***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4221088"/>
            <a:ext cx="79928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CA" sz="2800" dirty="0">
                <a:latin typeface="Georgia" pitchFamily="18" charset="0"/>
              </a:rPr>
              <a:t>Ex. #1: Complete the following fractions.</a:t>
            </a:r>
          </a:p>
          <a:p>
            <a:pPr marL="514350" indent="-514350"/>
            <a:endParaRPr lang="en-CA" sz="2800" dirty="0">
              <a:latin typeface="Georgia" pitchFamily="18" charset="0"/>
            </a:endParaRPr>
          </a:p>
          <a:p>
            <a:pPr marL="514350" indent="-514350">
              <a:buAutoNum type="alphaLcParenBoth"/>
            </a:pPr>
            <a:r>
              <a:rPr lang="en-CA" sz="2800" u="sng" dirty="0">
                <a:latin typeface="Georgia" pitchFamily="18" charset="0"/>
              </a:rPr>
              <a:t>  4  </a:t>
            </a:r>
            <a:r>
              <a:rPr lang="en-CA" sz="2800" dirty="0">
                <a:latin typeface="Georgia" pitchFamily="18" charset="0"/>
              </a:rPr>
              <a:t>  x  </a:t>
            </a:r>
            <a:r>
              <a:rPr lang="en-CA" sz="2800" u="sng" dirty="0">
                <a:latin typeface="Georgia" pitchFamily="18" charset="0"/>
              </a:rPr>
              <a:t>  1  </a:t>
            </a:r>
            <a:r>
              <a:rPr lang="en-CA" sz="2800" dirty="0">
                <a:latin typeface="Georgia" pitchFamily="18" charset="0"/>
              </a:rPr>
              <a:t> =</a:t>
            </a:r>
          </a:p>
          <a:p>
            <a:pPr marL="514350" indent="-514350"/>
            <a:r>
              <a:rPr lang="en-CA" sz="2800" dirty="0">
                <a:latin typeface="Georgia" pitchFamily="18" charset="0"/>
              </a:rPr>
              <a:t>	  7          5    </a:t>
            </a:r>
          </a:p>
        </p:txBody>
      </p:sp>
    </p:spTree>
    <p:extLst>
      <p:ext uri="{BB962C8B-B14F-4D97-AF65-F5344CB8AC3E}">
        <p14:creationId xmlns:p14="http://schemas.microsoft.com/office/powerpoint/2010/main" val="281618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404664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arenBoth" startAt="2"/>
            </a:pPr>
            <a:r>
              <a:rPr lang="en-CA" sz="2800" u="sng" dirty="0">
                <a:latin typeface="Georgia" pitchFamily="18" charset="0"/>
              </a:rPr>
              <a:t>  3  </a:t>
            </a:r>
            <a:r>
              <a:rPr lang="en-CA" sz="2800" dirty="0">
                <a:latin typeface="Georgia" pitchFamily="18" charset="0"/>
              </a:rPr>
              <a:t>  x  </a:t>
            </a:r>
            <a:r>
              <a:rPr lang="en-CA" sz="2800" u="sng" dirty="0">
                <a:latin typeface="Georgia" pitchFamily="18" charset="0"/>
              </a:rPr>
              <a:t>  2  </a:t>
            </a:r>
            <a:r>
              <a:rPr lang="en-CA" sz="2800" dirty="0">
                <a:latin typeface="Georgia" pitchFamily="18" charset="0"/>
              </a:rPr>
              <a:t>  = </a:t>
            </a:r>
          </a:p>
          <a:p>
            <a:pPr marL="514350" indent="-514350"/>
            <a:r>
              <a:rPr lang="en-CA" sz="2800" dirty="0">
                <a:latin typeface="Georgia" pitchFamily="18" charset="0"/>
              </a:rPr>
              <a:t>        4          6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3212976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CA" sz="2800" dirty="0">
                <a:latin typeface="Georgia" pitchFamily="18" charset="0"/>
              </a:rPr>
              <a:t>(c)  5  x  </a:t>
            </a:r>
            <a:r>
              <a:rPr lang="en-CA" sz="2800" u="sng" dirty="0">
                <a:latin typeface="Georgia" pitchFamily="18" charset="0"/>
              </a:rPr>
              <a:t>  3  </a:t>
            </a:r>
            <a:r>
              <a:rPr lang="en-CA" sz="2800" dirty="0">
                <a:latin typeface="Georgia" pitchFamily="18" charset="0"/>
              </a:rPr>
              <a:t>  = </a:t>
            </a:r>
          </a:p>
          <a:p>
            <a:pPr marL="514350" indent="-514350"/>
            <a:r>
              <a:rPr lang="en-CA" sz="2800" dirty="0">
                <a:latin typeface="Georgia" pitchFamily="18" charset="0"/>
              </a:rPr>
              <a:t>                10</a:t>
            </a:r>
          </a:p>
        </p:txBody>
      </p:sp>
    </p:spTree>
    <p:extLst>
      <p:ext uri="{BB962C8B-B14F-4D97-AF65-F5344CB8AC3E}">
        <p14:creationId xmlns:p14="http://schemas.microsoft.com/office/powerpoint/2010/main" val="31732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Textbook Page 57 # 1-12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4758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1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u="sng" dirty="0">
                <a:latin typeface="Georgia" pitchFamily="18" charset="0"/>
              </a:rPr>
              <a:t>Multiplying Improper Fractions &amp; Mixed Numbers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1772816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i="1" u="sng" dirty="0">
                <a:latin typeface="Georgia" pitchFamily="18" charset="0"/>
              </a:rPr>
              <a:t>Improper fraction</a:t>
            </a:r>
            <a:r>
              <a:rPr lang="en-CA" sz="2800" dirty="0">
                <a:latin typeface="Georgia" pitchFamily="18" charset="0"/>
              </a:rPr>
              <a:t>  =  when the numerator is </a:t>
            </a:r>
          </a:p>
          <a:p>
            <a:r>
              <a:rPr lang="en-CA" sz="2800" dirty="0">
                <a:latin typeface="Georgia" pitchFamily="18" charset="0"/>
              </a:rPr>
              <a:t>			         larger than the denominator.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4149080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i="1" u="sng" dirty="0">
                <a:latin typeface="Georgia" pitchFamily="18" charset="0"/>
              </a:rPr>
              <a:t>Mixed number</a:t>
            </a:r>
            <a:r>
              <a:rPr lang="en-CA" sz="2800" i="1" dirty="0">
                <a:latin typeface="Georgia" pitchFamily="18" charset="0"/>
              </a:rPr>
              <a:t>  </a:t>
            </a:r>
            <a:r>
              <a:rPr lang="en-CA" sz="2800" dirty="0">
                <a:latin typeface="Georgia" pitchFamily="18" charset="0"/>
              </a:rPr>
              <a:t>=  a term that includes a whole </a:t>
            </a:r>
          </a:p>
          <a:p>
            <a:r>
              <a:rPr lang="en-CA" sz="2800" dirty="0">
                <a:latin typeface="Georgia" pitchFamily="18" charset="0"/>
              </a:rPr>
              <a:t>			  number and a fraction</a:t>
            </a:r>
          </a:p>
        </p:txBody>
      </p:sp>
    </p:spTree>
    <p:extLst>
      <p:ext uri="{BB962C8B-B14F-4D97-AF65-F5344CB8AC3E}">
        <p14:creationId xmlns:p14="http://schemas.microsoft.com/office/powerpoint/2010/main" val="301501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1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404664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CA" sz="2800" dirty="0">
                <a:latin typeface="Georgia" pitchFamily="18" charset="0"/>
              </a:rPr>
              <a:t>When multiplying improper fractions, follow the </a:t>
            </a:r>
          </a:p>
          <a:p>
            <a:pPr marL="514350" indent="-514350"/>
            <a:r>
              <a:rPr lang="en-CA" sz="2800" dirty="0">
                <a:latin typeface="Georgia" pitchFamily="18" charset="0"/>
              </a:rPr>
              <a:t>same rules as usual!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1916832"/>
            <a:ext cx="79928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CA" sz="2800" dirty="0">
                <a:latin typeface="Georgia" pitchFamily="18" charset="0"/>
              </a:rPr>
              <a:t>Ex. #1: Multiply the following fractions.</a:t>
            </a:r>
          </a:p>
          <a:p>
            <a:pPr marL="514350" indent="-514350"/>
            <a:endParaRPr lang="en-CA" sz="2800" dirty="0">
              <a:latin typeface="Georgia" pitchFamily="18" charset="0"/>
            </a:endParaRPr>
          </a:p>
          <a:p>
            <a:pPr marL="514350" indent="-514350"/>
            <a:r>
              <a:rPr lang="en-CA" sz="2800" dirty="0">
                <a:latin typeface="Georgia" pitchFamily="18" charset="0"/>
              </a:rPr>
              <a:t>     </a:t>
            </a:r>
            <a:r>
              <a:rPr lang="en-CA" sz="2800" u="sng" dirty="0">
                <a:latin typeface="Georgia" pitchFamily="18" charset="0"/>
              </a:rPr>
              <a:t>  11  </a:t>
            </a:r>
            <a:r>
              <a:rPr lang="en-CA" sz="2800" dirty="0">
                <a:latin typeface="Georgia" pitchFamily="18" charset="0"/>
              </a:rPr>
              <a:t>  x  </a:t>
            </a:r>
            <a:r>
              <a:rPr lang="en-CA" sz="2800" u="sng" dirty="0">
                <a:latin typeface="Georgia" pitchFamily="18" charset="0"/>
              </a:rPr>
              <a:t>  8  </a:t>
            </a:r>
            <a:r>
              <a:rPr lang="en-CA" sz="2800" dirty="0">
                <a:latin typeface="Georgia" pitchFamily="18" charset="0"/>
              </a:rPr>
              <a:t>  =</a:t>
            </a:r>
          </a:p>
          <a:p>
            <a:pPr marL="514350" indent="-514350"/>
            <a:r>
              <a:rPr lang="en-CA" sz="2800" dirty="0">
                <a:latin typeface="Georgia" pitchFamily="18" charset="0"/>
              </a:rPr>
              <a:t>        4          3               </a:t>
            </a:r>
            <a:endParaRPr lang="en-CA" sz="2800" u="sng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17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1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404664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CA" sz="2800" dirty="0">
                <a:latin typeface="Georgia" pitchFamily="18" charset="0"/>
              </a:rPr>
              <a:t>When multiplying mixed numbers, we must first</a:t>
            </a:r>
          </a:p>
          <a:p>
            <a:pPr marL="514350" indent="-514350"/>
            <a:r>
              <a:rPr lang="en-CA" sz="2800" dirty="0">
                <a:latin typeface="Georgia" pitchFamily="18" charset="0"/>
              </a:rPr>
              <a:t>convert them to improper fractions.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1916832"/>
            <a:ext cx="79928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CA" sz="2800" dirty="0">
                <a:latin typeface="Georgia" pitchFamily="18" charset="0"/>
              </a:rPr>
              <a:t>Ex. #2: Convert the following mixed numbers to </a:t>
            </a:r>
          </a:p>
          <a:p>
            <a:pPr marL="514350" indent="-514350"/>
            <a:r>
              <a:rPr lang="en-CA" sz="2800" dirty="0">
                <a:latin typeface="Georgia" pitchFamily="18" charset="0"/>
              </a:rPr>
              <a:t>		    improper fractions.</a:t>
            </a:r>
          </a:p>
          <a:p>
            <a:pPr marL="514350" indent="-514350"/>
            <a:endParaRPr lang="en-CA" sz="2800" dirty="0">
              <a:latin typeface="Georgia" pitchFamily="18" charset="0"/>
            </a:endParaRPr>
          </a:p>
          <a:p>
            <a:pPr marL="514350" indent="-514350"/>
            <a:r>
              <a:rPr lang="en-CA" sz="2800" dirty="0">
                <a:latin typeface="Georgia" pitchFamily="18" charset="0"/>
              </a:rPr>
              <a:t>(a) 1 </a:t>
            </a:r>
            <a:r>
              <a:rPr lang="en-CA" sz="2800" u="sng" dirty="0">
                <a:latin typeface="Georgia" pitchFamily="18" charset="0"/>
              </a:rPr>
              <a:t> 3 </a:t>
            </a:r>
            <a:r>
              <a:rPr lang="en-CA" sz="2800" dirty="0">
                <a:latin typeface="Georgia" pitchFamily="18" charset="0"/>
              </a:rPr>
              <a:t>  =</a:t>
            </a:r>
          </a:p>
          <a:p>
            <a:pPr marL="514350" indent="-514350"/>
            <a:r>
              <a:rPr lang="en-CA" sz="2800" dirty="0">
                <a:latin typeface="Georgia" pitchFamily="18" charset="0"/>
              </a:rPr>
              <a:t>   	    4</a:t>
            </a:r>
            <a:r>
              <a:rPr lang="en-CA" sz="2800" u="sng" dirty="0">
                <a:latin typeface="Georgia" pitchFamily="18" charset="0"/>
              </a:rPr>
              <a:t> </a:t>
            </a:r>
            <a:endParaRPr lang="en-CA" sz="2800" dirty="0"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4797152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CA" sz="2800" dirty="0">
                <a:latin typeface="Georgia" pitchFamily="18" charset="0"/>
              </a:rPr>
              <a:t>(b) 2 </a:t>
            </a:r>
            <a:r>
              <a:rPr lang="en-CA" sz="2800" u="sng" dirty="0">
                <a:latin typeface="Georgia" pitchFamily="18" charset="0"/>
              </a:rPr>
              <a:t> 1 </a:t>
            </a:r>
            <a:r>
              <a:rPr lang="en-CA" sz="2800" dirty="0">
                <a:latin typeface="Georgia" pitchFamily="18" charset="0"/>
              </a:rPr>
              <a:t>  =</a:t>
            </a:r>
          </a:p>
          <a:p>
            <a:pPr marL="514350" indent="-514350"/>
            <a:r>
              <a:rPr lang="en-CA" sz="2800" dirty="0">
                <a:latin typeface="Georgia" pitchFamily="18" charset="0"/>
              </a:rPr>
              <a:t>          3</a:t>
            </a:r>
          </a:p>
        </p:txBody>
      </p:sp>
    </p:spTree>
    <p:extLst>
      <p:ext uri="{BB962C8B-B14F-4D97-AF65-F5344CB8AC3E}">
        <p14:creationId xmlns:p14="http://schemas.microsoft.com/office/powerpoint/2010/main" val="25751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1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404664"/>
            <a:ext cx="79928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CA" sz="2800" dirty="0">
                <a:latin typeface="Georgia" pitchFamily="18" charset="0"/>
              </a:rPr>
              <a:t>Ex. #3: Determine each product.</a:t>
            </a:r>
          </a:p>
          <a:p>
            <a:pPr marL="514350" indent="-514350"/>
            <a:endParaRPr lang="en-CA" sz="2800" dirty="0">
              <a:latin typeface="Georgia" pitchFamily="18" charset="0"/>
            </a:endParaRPr>
          </a:p>
          <a:p>
            <a:pPr marL="514350" indent="-514350">
              <a:buAutoNum type="alphaLcParenBoth"/>
            </a:pPr>
            <a:r>
              <a:rPr lang="en-CA" sz="2800" dirty="0">
                <a:latin typeface="Georgia" pitchFamily="18" charset="0"/>
              </a:rPr>
              <a:t> 1 </a:t>
            </a:r>
            <a:r>
              <a:rPr lang="en-CA" sz="2800" u="sng" dirty="0">
                <a:latin typeface="Georgia" pitchFamily="18" charset="0"/>
              </a:rPr>
              <a:t>  1  </a:t>
            </a:r>
            <a:r>
              <a:rPr lang="en-CA" sz="2800" dirty="0">
                <a:latin typeface="Georgia" pitchFamily="18" charset="0"/>
              </a:rPr>
              <a:t>  x  </a:t>
            </a:r>
            <a:r>
              <a:rPr lang="en-CA" sz="2800" u="sng" dirty="0">
                <a:latin typeface="Georgia" pitchFamily="18" charset="0"/>
              </a:rPr>
              <a:t>  15  </a:t>
            </a:r>
            <a:r>
              <a:rPr lang="en-CA" sz="2800" dirty="0">
                <a:latin typeface="Georgia" pitchFamily="18" charset="0"/>
              </a:rPr>
              <a:t>  = </a:t>
            </a:r>
          </a:p>
          <a:p>
            <a:pPr marL="514350" indent="-514350"/>
            <a:r>
              <a:rPr lang="en-CA" sz="2800" dirty="0">
                <a:latin typeface="Georgia" pitchFamily="18" charset="0"/>
              </a:rPr>
              <a:t>          10          4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3501008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CA" sz="2800" dirty="0">
                <a:latin typeface="Georgia" pitchFamily="18" charset="0"/>
              </a:rPr>
              <a:t>(b)  1 </a:t>
            </a:r>
            <a:r>
              <a:rPr lang="en-CA" sz="2800" u="sng" dirty="0">
                <a:latin typeface="Georgia" pitchFamily="18" charset="0"/>
              </a:rPr>
              <a:t> 1 </a:t>
            </a:r>
            <a:r>
              <a:rPr lang="en-CA" sz="2800" dirty="0">
                <a:latin typeface="Georgia" pitchFamily="18" charset="0"/>
              </a:rPr>
              <a:t>  x  3 </a:t>
            </a:r>
            <a:r>
              <a:rPr lang="en-CA" sz="2800" u="sng" dirty="0">
                <a:latin typeface="Georgia" pitchFamily="18" charset="0"/>
              </a:rPr>
              <a:t> 2 </a:t>
            </a:r>
            <a:r>
              <a:rPr lang="en-CA" sz="2800" dirty="0">
                <a:latin typeface="Georgia" pitchFamily="18" charset="0"/>
              </a:rPr>
              <a:t>  =</a:t>
            </a:r>
          </a:p>
          <a:p>
            <a:pPr marL="514350" indent="-514350"/>
            <a:r>
              <a:rPr lang="en-CA" sz="2800" dirty="0">
                <a:latin typeface="Georgia" pitchFamily="18" charset="0"/>
              </a:rPr>
              <a:t>           4           3</a:t>
            </a:r>
          </a:p>
        </p:txBody>
      </p:sp>
    </p:spTree>
    <p:extLst>
      <p:ext uri="{BB962C8B-B14F-4D97-AF65-F5344CB8AC3E}">
        <p14:creationId xmlns:p14="http://schemas.microsoft.com/office/powerpoint/2010/main" val="3190572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1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Assignment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Complete Provided Worksheets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017426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436</TotalTime>
  <Words>220</Words>
  <Application>Microsoft Office PowerPoint</Application>
  <PresentationFormat>On-screen Show (4:3)</PresentationFormat>
  <Paragraphs>42</Paragraphs>
  <Slides>9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Georgia</vt:lpstr>
      <vt:lpstr>Rockwell</vt:lpstr>
      <vt:lpstr>Wingdings</vt:lpstr>
      <vt:lpstr>Theme1</vt:lpstr>
      <vt:lpstr>Multiplying Fractions </vt:lpstr>
      <vt:lpstr>Multiplying Fractions</vt:lpstr>
      <vt:lpstr>PowerPoint Presentation</vt:lpstr>
      <vt:lpstr>Homework</vt:lpstr>
      <vt:lpstr>Multiplying Improper Fractions &amp; Mixed Numbers</vt:lpstr>
      <vt:lpstr>PowerPoint Presentation</vt:lpstr>
      <vt:lpstr>PowerPoint Presentation</vt:lpstr>
      <vt:lpstr>PowerPoint Presentation</vt:lpstr>
      <vt:lpstr>Assignment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Fractions</dc:title>
  <dc:creator>Alysha</dc:creator>
  <cp:lastModifiedBy>Alysha Bandali</cp:lastModifiedBy>
  <cp:revision>42</cp:revision>
  <cp:lastPrinted>2016-10-06T01:13:02Z</cp:lastPrinted>
  <dcterms:created xsi:type="dcterms:W3CDTF">2016-10-04T23:44:23Z</dcterms:created>
  <dcterms:modified xsi:type="dcterms:W3CDTF">2020-08-23T07:01:30Z</dcterms:modified>
</cp:coreProperties>
</file>