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67" r:id="rId5"/>
    <p:sldId id="258" r:id="rId6"/>
    <p:sldId id="268" r:id="rId7"/>
    <p:sldId id="259" r:id="rId8"/>
    <p:sldId id="261" r:id="rId9"/>
    <p:sldId id="263" r:id="rId10"/>
    <p:sldId id="262" r:id="rId11"/>
    <p:sldId id="264" r:id="rId12"/>
    <p:sldId id="266" r:id="rId13"/>
    <p:sldId id="269" r:id="rId14"/>
    <p:sldId id="27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/>
    <p:restoredTop sz="94505"/>
  </p:normalViewPr>
  <p:slideViewPr>
    <p:cSldViewPr snapToGrid="0" snapToObjects="1">
      <p:cViewPr varScale="1">
        <p:scale>
          <a:sx n="88" d="100"/>
          <a:sy n="88" d="100"/>
        </p:scale>
        <p:origin x="9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E62BA-D671-6242-B86E-015CC39B4F6D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7ECE-251E-3B4C-9521-0D97D6FBBA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0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6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1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7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0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9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6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1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5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2508-78F6-AF47-ABB6-6D0077890807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F666-CC88-F14D-B9B4-91FF8F9256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5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 Value and Writing Numbers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***DO NOT USE A CALCULATOR unless I tell you to</a:t>
            </a:r>
          </a:p>
        </p:txBody>
      </p:sp>
    </p:spTree>
    <p:extLst>
      <p:ext uri="{BB962C8B-B14F-4D97-AF65-F5344CB8AC3E}">
        <p14:creationId xmlns:p14="http://schemas.microsoft.com/office/powerpoint/2010/main" val="274133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dividing by factors of 10 it determines which way the decimal goes and how far</a:t>
            </a:r>
          </a:p>
          <a:p>
            <a:endParaRPr lang="en-US" dirty="0"/>
          </a:p>
          <a:p>
            <a:pPr lvl="1"/>
            <a:r>
              <a:rPr lang="en-US" dirty="0"/>
              <a:t>If we </a:t>
            </a:r>
            <a:r>
              <a:rPr lang="en-US" b="1" u="sng" dirty="0"/>
              <a:t>divide</a:t>
            </a:r>
            <a:r>
              <a:rPr lang="en-US" dirty="0"/>
              <a:t> by </a:t>
            </a:r>
            <a:r>
              <a:rPr lang="en-US" b="1" u="sng" dirty="0"/>
              <a:t>10</a:t>
            </a:r>
            <a:r>
              <a:rPr lang="en-US" dirty="0"/>
              <a:t> the decimal moves  </a:t>
            </a:r>
            <a:r>
              <a:rPr lang="en-US" b="1" u="sng" dirty="0"/>
              <a:t>one (1)</a:t>
            </a:r>
            <a:r>
              <a:rPr lang="en-US" dirty="0"/>
              <a:t> place to the </a:t>
            </a:r>
            <a:r>
              <a:rPr lang="en-US" b="1" u="sng" dirty="0"/>
              <a:t>left</a:t>
            </a:r>
          </a:p>
          <a:p>
            <a:pPr lvl="1"/>
            <a:r>
              <a:rPr lang="en-US" dirty="0"/>
              <a:t>If we </a:t>
            </a:r>
            <a:r>
              <a:rPr lang="en-US" b="1" u="sng" dirty="0"/>
              <a:t>divide</a:t>
            </a:r>
            <a:r>
              <a:rPr lang="en-US" dirty="0"/>
              <a:t> by </a:t>
            </a:r>
            <a:r>
              <a:rPr lang="en-US" b="1" u="sng" dirty="0"/>
              <a:t>100</a:t>
            </a:r>
            <a:r>
              <a:rPr lang="en-US" dirty="0"/>
              <a:t> the decimal moves </a:t>
            </a:r>
            <a:r>
              <a:rPr lang="en-US" b="1" u="sng" dirty="0"/>
              <a:t>two (2)</a:t>
            </a:r>
            <a:r>
              <a:rPr lang="en-US" dirty="0"/>
              <a:t> places to the </a:t>
            </a:r>
            <a:r>
              <a:rPr lang="en-US" b="1" u="sng" dirty="0"/>
              <a:t>left</a:t>
            </a:r>
          </a:p>
          <a:p>
            <a:pPr lvl="2"/>
            <a:r>
              <a:rPr lang="en-US" dirty="0"/>
              <a:t>For every zero (0) added we move one more decimal place to the </a:t>
            </a:r>
            <a:r>
              <a:rPr lang="en-US" b="1" u="sng" dirty="0"/>
              <a:t>left</a:t>
            </a:r>
          </a:p>
          <a:p>
            <a:pPr lvl="2"/>
            <a:endParaRPr lang="en-US" b="1" u="sng" dirty="0"/>
          </a:p>
          <a:p>
            <a:pPr lvl="1"/>
            <a:r>
              <a:rPr lang="en-US" dirty="0"/>
              <a:t>If we </a:t>
            </a:r>
            <a:r>
              <a:rPr lang="en-US" b="1" u="sng" dirty="0"/>
              <a:t>divide</a:t>
            </a:r>
            <a:r>
              <a:rPr lang="en-US" dirty="0"/>
              <a:t> by </a:t>
            </a:r>
            <a:r>
              <a:rPr lang="en-US" b="1" u="sng" dirty="0"/>
              <a:t>0.1</a:t>
            </a:r>
            <a:r>
              <a:rPr lang="en-US" dirty="0"/>
              <a:t> we move the decimal </a:t>
            </a:r>
            <a:r>
              <a:rPr lang="en-US" b="1" u="sng" dirty="0"/>
              <a:t>one (1) </a:t>
            </a:r>
            <a:r>
              <a:rPr lang="en-US" dirty="0"/>
              <a:t>place to the </a:t>
            </a:r>
            <a:r>
              <a:rPr lang="en-US" b="1" u="sng" dirty="0"/>
              <a:t>right</a:t>
            </a:r>
          </a:p>
          <a:p>
            <a:pPr lvl="1"/>
            <a:r>
              <a:rPr lang="en-US" dirty="0"/>
              <a:t>If we </a:t>
            </a:r>
            <a:r>
              <a:rPr lang="en-US" b="1" u="sng" dirty="0"/>
              <a:t>divide</a:t>
            </a:r>
            <a:r>
              <a:rPr lang="en-US" dirty="0"/>
              <a:t> by </a:t>
            </a:r>
            <a:r>
              <a:rPr lang="en-US" b="1" u="sng" dirty="0"/>
              <a:t>0.01</a:t>
            </a:r>
            <a:r>
              <a:rPr lang="en-US" dirty="0"/>
              <a:t> we move the decimal </a:t>
            </a:r>
            <a:r>
              <a:rPr lang="en-US" b="1" u="sng" dirty="0"/>
              <a:t>two (2)</a:t>
            </a:r>
            <a:r>
              <a:rPr lang="en-US" dirty="0"/>
              <a:t> places to the </a:t>
            </a:r>
            <a:r>
              <a:rPr lang="en-US" b="1" u="sng" dirty="0"/>
              <a:t>right</a:t>
            </a:r>
          </a:p>
          <a:p>
            <a:pPr lvl="2"/>
            <a:r>
              <a:rPr lang="en-US" dirty="0"/>
              <a:t>For every zero (0) added we move one more decimal place to the </a:t>
            </a:r>
            <a:r>
              <a:rPr lang="en-US" b="1" u="sng" dirty="0"/>
              <a:t>right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981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Division Practice and 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1600"/>
                <a:ext cx="10515600" cy="5101389"/>
              </a:xfrm>
            </p:spPr>
            <p:txBody>
              <a:bodyPr numCol="2">
                <a:normAutofit fontScale="92500"/>
              </a:bodyPr>
              <a:lstStyle/>
              <a:p>
                <a:pPr marL="514350" marR="0" lvl="0" indent="-514350" defTabSz="914400" eaLnBrk="1" fontAlgn="auto" latinLnBrk="0" hangingPunct="1">
                  <a:lnSpc>
                    <a:spcPct val="3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9"/>
                  <a:tabLst/>
                  <a:defRPr/>
                </a:pPr>
                <a:r>
                  <a:rPr lang="en-US" dirty="0"/>
                  <a:t>2.76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100 = 0.0276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  <a:defRPr/>
                </a:pPr>
                <a:r>
                  <a:rPr lang="en-US" b="1" u="sng" dirty="0"/>
                  <a:t>3.45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b="1" u="sng" dirty="0"/>
                  <a:t> 100 =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</a:pPr>
                <a:r>
                  <a:rPr lang="en-US" dirty="0"/>
                  <a:t>562.19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1000 = 0.56219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  <a:defRPr/>
                </a:pPr>
                <a:r>
                  <a:rPr lang="en-US" b="1" u="sng" dirty="0"/>
                  <a:t>34.2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b="1" u="sng" dirty="0"/>
                  <a:t> 1000 = 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</a:pPr>
                <a:r>
                  <a:rPr lang="en-US" dirty="0"/>
                  <a:t>7.8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0.01 = 780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  <a:defRPr/>
                </a:pPr>
                <a:r>
                  <a:rPr lang="en-US" b="1" u="sng" dirty="0"/>
                  <a:t>9.33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b="1" u="sng" dirty="0"/>
                  <a:t> 0.01 =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</a:pPr>
                <a:r>
                  <a:rPr lang="en-US" dirty="0"/>
                  <a:t>246.115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0.001 = 246115</a:t>
                </a:r>
              </a:p>
              <a:p>
                <a:pPr marL="514350" lvl="0" indent="-514350">
                  <a:lnSpc>
                    <a:spcPct val="310000"/>
                  </a:lnSpc>
                  <a:spcBef>
                    <a:spcPts val="0"/>
                  </a:spcBef>
                  <a:buFont typeface="+mj-lt"/>
                  <a:buAutoNum type="arabicParenR" startAt="9"/>
                  <a:defRPr/>
                </a:pPr>
                <a:r>
                  <a:rPr lang="en-US" b="1" u="sng" dirty="0"/>
                  <a:t>3.45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b="1" u="sng" dirty="0"/>
                  <a:t> 0.001 =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1600"/>
                <a:ext cx="10515600" cy="5101389"/>
              </a:xfrm>
              <a:blipFill>
                <a:blip r:embed="rId2"/>
                <a:stretch>
                  <a:fillRect l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34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252" y="1581266"/>
            <a:ext cx="7339263" cy="5067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BEDMAS</a:t>
            </a:r>
          </a:p>
        </p:txBody>
      </p:sp>
    </p:spTree>
    <p:extLst>
      <p:ext uri="{BB962C8B-B14F-4D97-AF65-F5344CB8AC3E}">
        <p14:creationId xmlns:p14="http://schemas.microsoft.com/office/powerpoint/2010/main" val="23177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9D69D-F96E-2F44-A7BD-59AD75B9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BEDMAS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36B29-A29C-0B4B-BC0F-D66B065E2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Remember to always follow the rules of BEDMAS</a:t>
                </a:r>
              </a:p>
              <a:p>
                <a:endParaRPr lang="en-US" dirty="0"/>
              </a:p>
              <a:p>
                <a:r>
                  <a:rPr lang="en-US" dirty="0"/>
                  <a:t>Do NOT solve problems using </a:t>
                </a:r>
                <a:r>
                  <a:rPr lang="en-US" b="1" u="sng" dirty="0"/>
                  <a:t>linear math </a:t>
                </a:r>
              </a:p>
              <a:p>
                <a:pPr lvl="1"/>
                <a:r>
                  <a:rPr lang="en-US" dirty="0"/>
                  <a:t>This is a note for anyone that was taught this method as you will end up with the incorrect answer 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How can this go wrong</a:t>
                </a:r>
              </a:p>
              <a:p>
                <a:pPr lvl="1"/>
                <a:r>
                  <a:rPr lang="en-US" b="1" u="sng" dirty="0">
                    <a:solidFill>
                      <a:srgbClr val="00B050"/>
                    </a:solidFill>
                  </a:rPr>
                  <a:t>Correct</a:t>
                </a:r>
                <a:r>
                  <a:rPr lang="en-US" dirty="0"/>
                  <a:t> Format using BEDMAS </a:t>
                </a:r>
              </a:p>
              <a:p>
                <a:pPr lvl="1"/>
                <a:r>
                  <a:rPr lang="en-US" dirty="0"/>
                  <a:t>4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2 + 6 – 12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4 + 3</a:t>
                </a:r>
              </a:p>
              <a:p>
                <a:pPr lvl="1"/>
                <a:r>
                  <a:rPr lang="en-US" dirty="0"/>
                  <a:t>2 + 6 – 3 + 3</a:t>
                </a:r>
              </a:p>
              <a:p>
                <a:pPr lvl="1"/>
                <a:r>
                  <a:rPr lang="en-US" dirty="0"/>
                  <a:t>8 – 3 + 3</a:t>
                </a:r>
              </a:p>
              <a:p>
                <a:pPr lvl="1"/>
                <a:r>
                  <a:rPr lang="en-US" dirty="0"/>
                  <a:t>5 + 3</a:t>
                </a:r>
              </a:p>
              <a:p>
                <a:pPr lvl="1"/>
                <a:r>
                  <a:rPr lang="en-US" dirty="0"/>
                  <a:t>8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36B29-A29C-0B4B-BC0F-D66B065E2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4" t="-3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3860C6-61C7-4145-865B-86FA4362FBA2}"/>
                  </a:ext>
                </a:extLst>
              </p:cNvPr>
              <p:cNvSpPr txBox="1"/>
              <p:nvPr/>
            </p:nvSpPr>
            <p:spPr>
              <a:xfrm>
                <a:off x="5442857" y="4118789"/>
                <a:ext cx="4397829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u="sng" dirty="0">
                    <a:solidFill>
                      <a:srgbClr val="FF0000"/>
                    </a:solidFill>
                  </a:rPr>
                  <a:t>Incorrect</a:t>
                </a:r>
                <a:r>
                  <a:rPr lang="en-US" sz="2200" dirty="0"/>
                  <a:t> Format using Linear Math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4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sz="2200" dirty="0"/>
                  <a:t> 2 + 6 – 12</a:t>
                </a:r>
                <a14:m>
                  <m:oMath xmlns:m="http://schemas.openxmlformats.org/officeDocument/2006/math">
                    <m:r>
                      <a:rPr lang="en-US" sz="220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sz="2200" dirty="0"/>
                  <a:t> 4 + 3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2 + 6 – 12</a:t>
                </a:r>
                <a14:m>
                  <m:oMath xmlns:m="http://schemas.openxmlformats.org/officeDocument/2006/math">
                    <m:r>
                      <a:rPr lang="en-US" sz="220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sz="2200" dirty="0"/>
                  <a:t> 4 + 3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8 – 12</a:t>
                </a:r>
                <a14:m>
                  <m:oMath xmlns:m="http://schemas.openxmlformats.org/officeDocument/2006/math">
                    <m:r>
                      <a:rPr lang="en-US" sz="220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sz="2200" dirty="0"/>
                  <a:t> 4 + 3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– 4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sz="2200" dirty="0"/>
                  <a:t> 4 + 3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– 1 + 3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2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3860C6-61C7-4145-865B-86FA4362F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7" y="4118789"/>
                <a:ext cx="4397829" cy="2739211"/>
              </a:xfrm>
              <a:prstGeom prst="rect">
                <a:avLst/>
              </a:prstGeom>
              <a:blipFill>
                <a:blip r:embed="rId3"/>
                <a:stretch>
                  <a:fillRect l="-1729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ross 4">
            <a:extLst>
              <a:ext uri="{FF2B5EF4-FFF2-40B4-BE49-F238E27FC236}">
                <a16:creationId xmlns:a16="http://schemas.microsoft.com/office/drawing/2014/main" id="{2CB4F346-A981-A247-8D5C-B2E54D3911C7}"/>
              </a:ext>
            </a:extLst>
          </p:cNvPr>
          <p:cNvSpPr/>
          <p:nvPr/>
        </p:nvSpPr>
        <p:spPr>
          <a:xfrm rot="2777717">
            <a:off x="6008254" y="3957137"/>
            <a:ext cx="2757714" cy="2743200"/>
          </a:xfrm>
          <a:prstGeom prst="plus">
            <a:avLst>
              <a:gd name="adj" fmla="val 4186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2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5B73-0E2D-294D-8101-2B19BD9E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examples below using BEDMAS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4BED8E-C958-3E4E-AE72-9BA20EC6A9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2"/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2 x 3 + 4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3 x 5 + 6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6 + 5 x 3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12 x 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6 + 4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12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3 + 4 x 2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(3 + 2)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5 + 1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3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1 + (3 – 1) =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 startAt="17"/>
                </a:pPr>
                <a:r>
                  <a:rPr lang="en-US" dirty="0"/>
                  <a:t>32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dirty="0"/>
                  <a:t> (8 x 4) + 3 – 6 =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4BED8E-C958-3E4E-AE72-9BA20EC6A9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94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(may use a calculator for this section)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27049"/>
              </a:xfrm>
            </p:spPr>
            <p:txBody>
              <a:bodyPr numCol="2">
                <a:normAutofit fontScale="85000" lnSpcReduction="20000"/>
              </a:bodyPr>
              <a:lstStyle/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dirty="0"/>
                  <a:t>15.73 + 28.04 + 21.98 = 65.75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b="1" u="sng" dirty="0"/>
                  <a:t>3.2 + 12.01 + 0.125 =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dirty="0"/>
                  <a:t>5 x 12.3 + 2 x 16.9 = 58.4</a:t>
                </a:r>
              </a:p>
              <a:p>
                <a:pPr marL="514350" lvl="0" indent="-514350">
                  <a:lnSpc>
                    <a:spcPct val="300000"/>
                  </a:lnSpc>
                  <a:spcBef>
                    <a:spcPts val="0"/>
                  </a:spcBef>
                  <a:buFont typeface="+mj-lt"/>
                  <a:buAutoNum type="arabicParenR" startAt="25"/>
                  <a:defRPr/>
                </a:pPr>
                <a:r>
                  <a:rPr lang="en-US" b="1" u="sng" dirty="0"/>
                  <a:t>16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US" b="1" u="sng" dirty="0"/>
                  <a:t> 2.5 + 3 x 5.5 =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dirty="0"/>
                  <a:t>5 x 16.2 + 8.3 x 12.5 = 184.75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b="1" u="sng" dirty="0"/>
                  <a:t>2.2 x 2 + 8.2 x 3 =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dirty="0"/>
                  <a:t>15.4 x27.6 </a:t>
                </a:r>
                <a:r>
                  <a:rPr lang="mr-IN" dirty="0"/>
                  <a:t>–</a:t>
                </a:r>
                <a:r>
                  <a:rPr lang="en-US" dirty="0"/>
                  <a:t> 9.2 x 10.8 = 325.68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3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r>
                  <a:rPr lang="en-US" b="1" u="sng" dirty="0"/>
                  <a:t>12.3 x 2 - 2.5 x 3.2 =</a:t>
                </a:r>
              </a:p>
              <a:p>
                <a:pPr marL="514350" marR="0" lvl="0" indent="-5143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arenR" startAt="25"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27049"/>
              </a:xfrm>
              <a:blipFill>
                <a:blip r:embed="rId2"/>
                <a:stretch>
                  <a:fillRect l="-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50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08" y="1388303"/>
            <a:ext cx="8532971" cy="5254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Place Value</a:t>
            </a:r>
          </a:p>
        </p:txBody>
      </p:sp>
    </p:spTree>
    <p:extLst>
      <p:ext uri="{BB962C8B-B14F-4D97-AF65-F5344CB8AC3E}">
        <p14:creationId xmlns:p14="http://schemas.microsoft.com/office/powerpoint/2010/main" val="238708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form is a number written as a numeral: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Four thousand twenty and five tenths</a:t>
            </a:r>
          </a:p>
          <a:p>
            <a:pPr lvl="2"/>
            <a:r>
              <a:rPr lang="en-US" dirty="0"/>
              <a:t>4020.5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Sixteen and forty-four hundredths </a:t>
            </a:r>
          </a:p>
          <a:p>
            <a:pPr lvl="2"/>
            <a:r>
              <a:rPr lang="en-US" dirty="0"/>
              <a:t>16.44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6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B461-4783-004F-B952-24FD616F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the following numbers in standard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BFC3-E6C2-9648-904D-D9E90FA34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hundred twelve and two tenths</a:t>
            </a:r>
          </a:p>
          <a:p>
            <a:endParaRPr lang="en-US" dirty="0"/>
          </a:p>
          <a:p>
            <a:r>
              <a:rPr lang="en-US" dirty="0"/>
              <a:t>Forty thousand twenty five and four thousandths  </a:t>
            </a:r>
          </a:p>
          <a:p>
            <a:endParaRPr lang="en-US" dirty="0"/>
          </a:p>
          <a:p>
            <a:r>
              <a:rPr lang="en-US" dirty="0"/>
              <a:t>Five thousand sixty nine and thirty-five hundredths </a:t>
            </a:r>
          </a:p>
        </p:txBody>
      </p:sp>
    </p:spTree>
    <p:extLst>
      <p:ext uri="{BB962C8B-B14F-4D97-AF65-F5344CB8AC3E}">
        <p14:creationId xmlns:p14="http://schemas.microsoft.com/office/powerpoint/2010/main" val="263810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in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Converting from Standard form to Words</a:t>
            </a:r>
          </a:p>
          <a:p>
            <a:endParaRPr lang="en-US" dirty="0"/>
          </a:p>
          <a:p>
            <a:pPr marL="514350" indent="-514350">
              <a:buFont typeface="+mj-lt"/>
              <a:buAutoNum type="arabicParenR" startAt="6"/>
            </a:pPr>
            <a:r>
              <a:rPr lang="en-US" dirty="0"/>
              <a:t>112.7</a:t>
            </a:r>
          </a:p>
          <a:p>
            <a:pPr lvl="1"/>
            <a:r>
              <a:rPr lang="en-US" dirty="0"/>
              <a:t>0ne hundred twelve and seven tenths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arenR" startAt="6"/>
            </a:pPr>
            <a:r>
              <a:rPr lang="en-US" dirty="0"/>
              <a:t>2036.08</a:t>
            </a:r>
          </a:p>
          <a:p>
            <a:pPr lvl="1"/>
            <a:r>
              <a:rPr lang="en-US" dirty="0"/>
              <a:t>two thousand thirty-six and eight hundredths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59.006</a:t>
            </a:r>
          </a:p>
          <a:p>
            <a:pPr lvl="1"/>
            <a:r>
              <a:rPr lang="en-US" dirty="0"/>
              <a:t>Fifty-nine and 6 thousandths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9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89B65-BF78-664A-92A2-E4B714C6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the numerals in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BA-BA49-5E47-89F1-F2EEA9ED7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123.5</a:t>
            </a:r>
          </a:p>
          <a:p>
            <a:endParaRPr lang="en-US" dirty="0"/>
          </a:p>
          <a:p>
            <a:r>
              <a:rPr lang="en-US" dirty="0"/>
              <a:t>113.6</a:t>
            </a:r>
          </a:p>
          <a:p>
            <a:endParaRPr lang="en-US" dirty="0"/>
          </a:p>
          <a:p>
            <a:r>
              <a:rPr lang="en-US" dirty="0"/>
              <a:t>12321.5</a:t>
            </a:r>
          </a:p>
          <a:p>
            <a:endParaRPr lang="en-US" dirty="0"/>
          </a:p>
          <a:p>
            <a:r>
              <a:rPr lang="en-US" dirty="0"/>
              <a:t>789867891.123</a:t>
            </a:r>
          </a:p>
        </p:txBody>
      </p:sp>
    </p:spTree>
    <p:extLst>
      <p:ext uri="{BB962C8B-B14F-4D97-AF65-F5344CB8AC3E}">
        <p14:creationId xmlns:p14="http://schemas.microsoft.com/office/powerpoint/2010/main" val="28604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>
            <a:normAutofit/>
          </a:bodyPr>
          <a:lstStyle/>
          <a:p>
            <a:r>
              <a:rPr lang="en-US" dirty="0"/>
              <a:t>Remember the rules</a:t>
            </a:r>
          </a:p>
          <a:p>
            <a:pPr lvl="1"/>
            <a:r>
              <a:rPr lang="en-US" dirty="0"/>
              <a:t>If the number after the digit you are rounding is 4 or smaller the number stays the same</a:t>
            </a:r>
          </a:p>
          <a:p>
            <a:pPr lvl="1"/>
            <a:r>
              <a:rPr lang="en-US" dirty="0"/>
              <a:t>If the number after the digit you are rounding is 5 to 9 the number is rounded up by one.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arenR" startAt="12"/>
            </a:pPr>
            <a:r>
              <a:rPr lang="en-US" dirty="0"/>
              <a:t>14.659 to the nearest tenth </a:t>
            </a:r>
          </a:p>
          <a:p>
            <a:pPr lvl="1"/>
            <a:r>
              <a:rPr lang="en-US" dirty="0"/>
              <a:t>14.7</a:t>
            </a:r>
          </a:p>
          <a:p>
            <a:pPr marL="457200" indent="-457200">
              <a:buFont typeface="+mj-lt"/>
              <a:buAutoNum type="arabicParenR" startAt="12"/>
            </a:pPr>
            <a:r>
              <a:rPr lang="en-US" dirty="0"/>
              <a:t>425.17 to the nearest one</a:t>
            </a:r>
          </a:p>
          <a:p>
            <a:pPr lvl="1"/>
            <a:r>
              <a:rPr lang="en-US" dirty="0"/>
              <a:t>425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b="1" u="sng" dirty="0"/>
              <a:t>multiplying</a:t>
            </a:r>
            <a:r>
              <a:rPr lang="en-US" dirty="0"/>
              <a:t> by factors of 10 it determines which way the decimal goes and how far</a:t>
            </a:r>
          </a:p>
          <a:p>
            <a:endParaRPr lang="en-US" dirty="0"/>
          </a:p>
          <a:p>
            <a:pPr lvl="1"/>
            <a:r>
              <a:rPr lang="en-US" dirty="0"/>
              <a:t>If we </a:t>
            </a:r>
            <a:r>
              <a:rPr lang="en-US" b="1" u="sng" dirty="0"/>
              <a:t>multiply</a:t>
            </a:r>
            <a:r>
              <a:rPr lang="en-US" dirty="0"/>
              <a:t> by </a:t>
            </a:r>
            <a:r>
              <a:rPr lang="en-US" b="1" u="sng" dirty="0"/>
              <a:t>10</a:t>
            </a:r>
            <a:r>
              <a:rPr lang="en-US" dirty="0"/>
              <a:t> the decimal moves  </a:t>
            </a:r>
            <a:r>
              <a:rPr lang="en-US" b="1" u="sng" dirty="0"/>
              <a:t>one (1)</a:t>
            </a:r>
            <a:r>
              <a:rPr lang="en-US" dirty="0"/>
              <a:t> place to the </a:t>
            </a:r>
            <a:r>
              <a:rPr lang="en-US" b="1" u="sng" dirty="0"/>
              <a:t>right</a:t>
            </a:r>
          </a:p>
          <a:p>
            <a:pPr lvl="1"/>
            <a:r>
              <a:rPr lang="en-US" dirty="0"/>
              <a:t>If we </a:t>
            </a:r>
            <a:r>
              <a:rPr lang="en-US" b="1" u="sng" dirty="0"/>
              <a:t>multiply</a:t>
            </a:r>
            <a:r>
              <a:rPr lang="en-US" dirty="0"/>
              <a:t> by </a:t>
            </a:r>
            <a:r>
              <a:rPr lang="en-US" b="1" u="sng" dirty="0"/>
              <a:t>100</a:t>
            </a:r>
            <a:r>
              <a:rPr lang="en-US" dirty="0"/>
              <a:t> the decimal moves </a:t>
            </a:r>
            <a:r>
              <a:rPr lang="en-US" b="1" u="sng" dirty="0"/>
              <a:t>two (2)</a:t>
            </a:r>
            <a:r>
              <a:rPr lang="en-US" dirty="0"/>
              <a:t> places to the </a:t>
            </a:r>
            <a:r>
              <a:rPr lang="en-US" b="1" u="sng" dirty="0"/>
              <a:t>right</a:t>
            </a:r>
          </a:p>
          <a:p>
            <a:pPr lvl="2"/>
            <a:r>
              <a:rPr lang="en-US" dirty="0"/>
              <a:t>For every zero (0) added we move one more decimal place to the </a:t>
            </a:r>
            <a:r>
              <a:rPr lang="en-US" b="1" u="sng" dirty="0"/>
              <a:t>right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we </a:t>
            </a:r>
            <a:r>
              <a:rPr lang="en-US" b="1" u="sng" dirty="0"/>
              <a:t>multiply</a:t>
            </a:r>
            <a:r>
              <a:rPr lang="en-US" dirty="0"/>
              <a:t> by </a:t>
            </a:r>
            <a:r>
              <a:rPr lang="en-US" b="1" u="sng" dirty="0"/>
              <a:t>0.1</a:t>
            </a:r>
            <a:r>
              <a:rPr lang="en-US" dirty="0"/>
              <a:t> we move the decimal </a:t>
            </a:r>
            <a:r>
              <a:rPr lang="en-US" b="1" u="sng" dirty="0"/>
              <a:t>one (1)</a:t>
            </a:r>
            <a:r>
              <a:rPr lang="en-US" dirty="0"/>
              <a:t> place to the </a:t>
            </a:r>
            <a:r>
              <a:rPr lang="en-US" b="1" u="sng" dirty="0"/>
              <a:t>left</a:t>
            </a:r>
          </a:p>
          <a:p>
            <a:pPr lvl="1"/>
            <a:r>
              <a:rPr lang="en-US" dirty="0"/>
              <a:t>If we </a:t>
            </a:r>
            <a:r>
              <a:rPr lang="en-US" b="1" u="sng" dirty="0"/>
              <a:t>multiply</a:t>
            </a:r>
            <a:r>
              <a:rPr lang="en-US" dirty="0"/>
              <a:t> by </a:t>
            </a:r>
            <a:r>
              <a:rPr lang="en-US" b="1" u="sng" dirty="0"/>
              <a:t>0.01</a:t>
            </a:r>
            <a:r>
              <a:rPr lang="en-US" dirty="0"/>
              <a:t> we move the decimal </a:t>
            </a:r>
            <a:r>
              <a:rPr lang="en-US" b="1" u="sng" dirty="0"/>
              <a:t>two (2)</a:t>
            </a:r>
            <a:r>
              <a:rPr lang="en-US" dirty="0"/>
              <a:t> places to the </a:t>
            </a:r>
            <a:r>
              <a:rPr lang="en-US" b="1" u="sng" dirty="0"/>
              <a:t>left</a:t>
            </a:r>
          </a:p>
          <a:p>
            <a:pPr lvl="2"/>
            <a:r>
              <a:rPr lang="en-US" dirty="0"/>
              <a:t>For every zero (0) added we move one more decimal place to the </a:t>
            </a:r>
            <a:r>
              <a:rPr lang="en-US" b="1" u="sng" dirty="0"/>
              <a:t>left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6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575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Multiplication Practice and Assignment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01389"/>
          </a:xfrm>
        </p:spPr>
        <p:txBody>
          <a:bodyPr numCol="2">
            <a:normAutofit fontScale="92500"/>
          </a:bodyPr>
          <a:lstStyle/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dirty="0"/>
              <a:t>5.68 x 10 = 56.8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b="1" u="sng" dirty="0"/>
              <a:t>2.23 x 10 =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dirty="0"/>
              <a:t>0.036 x 1000 = 36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b="1" u="sng" dirty="0"/>
              <a:t>0.26 x 1000 =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dirty="0"/>
              <a:t>2.73 x 0.01 = 0.0273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b="1" u="sng" dirty="0"/>
              <a:t>3.45 x 0.01 =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dirty="0"/>
              <a:t>4652 x 0.001 = 4.652</a:t>
            </a:r>
          </a:p>
          <a:p>
            <a:pPr marL="514350" marR="0" lvl="0" indent="-514350" defTabSz="914400" eaLnBrk="1" fontAlgn="auto" latinLnBrk="0" hangingPunct="1">
              <a:lnSpc>
                <a:spcPct val="3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b="1" u="sng" dirty="0"/>
              <a:t>54672 x 0.001 =</a:t>
            </a:r>
          </a:p>
        </p:txBody>
      </p:sp>
    </p:spTree>
    <p:extLst>
      <p:ext uri="{BB962C8B-B14F-4D97-AF65-F5344CB8AC3E}">
        <p14:creationId xmlns:p14="http://schemas.microsoft.com/office/powerpoint/2010/main" val="14934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733</Words>
  <Application>Microsoft Macintosh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Mangal</vt:lpstr>
      <vt:lpstr>Office Theme</vt:lpstr>
      <vt:lpstr>Place Value and Writing Numbers </vt:lpstr>
      <vt:lpstr>Place Value</vt:lpstr>
      <vt:lpstr>Standard form</vt:lpstr>
      <vt:lpstr>Write the following numbers in standard form</vt:lpstr>
      <vt:lpstr>Write in Words</vt:lpstr>
      <vt:lpstr>Write the numerals in words</vt:lpstr>
      <vt:lpstr>Rounding</vt:lpstr>
      <vt:lpstr>Multiplying</vt:lpstr>
      <vt:lpstr>Multiplication Practice and Assignment </vt:lpstr>
      <vt:lpstr>Dividing</vt:lpstr>
      <vt:lpstr>Division Practice and Assignment</vt:lpstr>
      <vt:lpstr>BEDMAS</vt:lpstr>
      <vt:lpstr>BEDMAS</vt:lpstr>
      <vt:lpstr>Try the examples below using BEDMAS</vt:lpstr>
      <vt:lpstr>Calculate (may use a calculator for this section)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Alysha Bandali</dc:creator>
  <cp:lastModifiedBy>Alysha Bandali</cp:lastModifiedBy>
  <cp:revision>29</cp:revision>
  <dcterms:created xsi:type="dcterms:W3CDTF">2018-02-10T22:50:03Z</dcterms:created>
  <dcterms:modified xsi:type="dcterms:W3CDTF">2019-02-21T20:40:20Z</dcterms:modified>
</cp:coreProperties>
</file>