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7"/>
    <p:restoredTop sz="94708"/>
  </p:normalViewPr>
  <p:slideViewPr>
    <p:cSldViewPr snapToGrid="0" snapToObjects="1">
      <p:cViewPr varScale="1">
        <p:scale>
          <a:sx n="93" d="100"/>
          <a:sy n="93" d="100"/>
        </p:scale>
        <p:origin x="9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C2362-12BF-2B4D-917E-6D0E0DD5B6DA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EBAB5-65C9-6943-8FC5-C58376A66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51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Lava Rock can be used to prevent slipping on the ground when there is ice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EBAB5-65C9-6943-8FC5-C58376A66C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01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1C517-0FAF-B34A-AA00-118872AE5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33D3A-2BB9-FE47-931D-4B2D17379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ED3A4-FA66-0C4B-AFF6-A91F643CA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D61-4CC5-DA4F-A9BD-497DEE593F7C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C0E56-42C3-5547-AFA7-4943BC275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1721C-3041-8148-A315-1F1580D1B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4AD-16B0-3147-8543-7338E75D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4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050CB-2515-514B-AC71-613EF2809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423EE8-7890-DA4C-A079-217DBB016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17271-9676-594D-A4A8-4BF9EC860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D61-4CC5-DA4F-A9BD-497DEE593F7C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EB05F-886C-A94E-BB3D-4BC5331A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B9DE3-231B-1E4B-B195-96E40080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4AD-16B0-3147-8543-7338E75D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7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65D2D5-1725-A94E-9873-6098A1CDB4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E7A224-D7F7-8047-81AD-15BF9F0EA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D727D-BC7B-054E-9A63-B0240FFBA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D61-4CC5-DA4F-A9BD-497DEE593F7C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634D5-BAF8-1D44-B91A-4ED94D80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17F3F-9DF2-454F-8AFE-EAA3EBF4E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4AD-16B0-3147-8543-7338E75D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8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45AE-6058-D64A-8093-A15E8B919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7C3AB-4ED9-CB47-8EF8-298ABE3FC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05006-7EF1-5E4C-9D07-A8C9A363C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D61-4CC5-DA4F-A9BD-497DEE593F7C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FADCC-374C-3543-860F-5897C045E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298C5-5616-9B4B-A040-33EF3964B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4AD-16B0-3147-8543-7338E75D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0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FE49C-25C1-E947-8470-B19895807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2390E-4778-5744-AAA1-860AC594F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51FFB-94D7-8A4F-A5D9-EA04066E8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D61-4CC5-DA4F-A9BD-497DEE593F7C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C3579-C74D-A94D-9F17-930A5C93F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00F3-A056-FF41-890A-5E13B7716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4AD-16B0-3147-8543-7338E75D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B736E-B2EC-0340-B055-AF990F377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C2006-D199-F344-AA4F-8EDF59911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B77AF-D80A-C949-B416-5C91415AC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34E03-E077-194A-A76A-CF706204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D61-4CC5-DA4F-A9BD-497DEE593F7C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31877-D7E8-B64A-B0D1-338EB3538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9E907-5D1B-0A46-89FB-F11E723DB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4AD-16B0-3147-8543-7338E75D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0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7183C-CE11-644E-BF4A-1632C5390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A9D28-1B85-B847-9793-28DD9300C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799E2-5083-BC41-8A69-F8C239058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4CC7CE-FDA3-A640-8D32-EE19AFABD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8AFAF5-59FF-7144-846B-5C3683495C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AEAD39-D437-FA40-80F5-A385882D5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D61-4CC5-DA4F-A9BD-497DEE593F7C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628459-5C77-614D-8C78-6CA81BE6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F99545-D924-9642-A866-DF3650588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4AD-16B0-3147-8543-7338E75D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3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D110A-0490-E94A-9AC1-B42FD663C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F52FF5-DBB1-B44D-9740-F4BB7513D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D61-4CC5-DA4F-A9BD-497DEE593F7C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885CD6-D284-8346-AC1D-4F10FCF40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E16232-43AB-A848-9ED3-2CA8F3ED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4AD-16B0-3147-8543-7338E75D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8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A91D48-A840-5149-BA8F-27F80EE82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D61-4CC5-DA4F-A9BD-497DEE593F7C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22869F-391A-8C4D-9201-3BBF4B3BD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DC85B-33E7-AA43-953B-904AF85E4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4AD-16B0-3147-8543-7338E75D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5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977E4-A39A-7F41-ADC8-5E0E6DCCA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154F6-FBBE-1246-A7E6-7A08988CD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52FE9C-DEF6-AF4B-9E97-A2F723C17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6C4AD-9F17-3649-8E6B-A4F7E7ABC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D61-4CC5-DA4F-A9BD-497DEE593F7C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D0CEE-87D8-1444-8C1B-498DA1A35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B14CF-8314-0348-BC0C-4004DE93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4AD-16B0-3147-8543-7338E75D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8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D2A93-E972-6E40-A706-3FAD98254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AEF566-ABB4-D446-BDAB-B7FA143D97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4119D-E106-834B-A727-991F14CF6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65035-DBF7-FA4D-9495-C4FFC736A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D61-4CC5-DA4F-A9BD-497DEE593F7C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F1E59-AE14-794D-B912-65E572C38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81191-EFD5-3B48-951D-DE7121783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4AD-16B0-3147-8543-7338E75D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1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EC674C-2878-0A47-97EE-C394C1072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823F8-6DD7-0D45-8B02-EBA5F4FA7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2930F-FA5E-FA44-BEAF-801DD6B6A6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EDD61-4CC5-DA4F-A9BD-497DEE593F7C}" type="datetimeFigureOut">
              <a:rPr lang="en-US" smtClean="0"/>
              <a:t>11/22/18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DF1EE-E4B6-E041-B2A0-08AD8F428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2CA7E-4474-4F46-9BE0-FAD3B9761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E74AD-16B0-3147-8543-7338E75D8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6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m4HVXMGI6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29D92-9508-DC41-A6BF-36A093D614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24.2: Resources from Earth’s Crust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390C8-5A29-0B41-B2B0-017D149C8D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Pages 682 to 686</a:t>
            </a:r>
          </a:p>
        </p:txBody>
      </p:sp>
    </p:spTree>
    <p:extLst>
      <p:ext uri="{BB962C8B-B14F-4D97-AF65-F5344CB8AC3E}">
        <p14:creationId xmlns:p14="http://schemas.microsoft.com/office/powerpoint/2010/main" val="3887114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294BD-46C1-504A-B967-855E427F5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7B6FA-3AF9-D442-A782-47E250C1E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 resources that can be mined for money</a:t>
            </a:r>
          </a:p>
          <a:p>
            <a:endParaRPr lang="en-US" dirty="0"/>
          </a:p>
          <a:p>
            <a:r>
              <a:rPr lang="en-US" dirty="0"/>
              <a:t>The cost of gathering the mineral must be less than the profit made (that is you earn money)</a:t>
            </a:r>
          </a:p>
          <a:p>
            <a:endParaRPr lang="en-US" dirty="0"/>
          </a:p>
          <a:p>
            <a:r>
              <a:rPr lang="en-US" dirty="0"/>
              <a:t>This means that a mineral that costs too much to gather would not be classified as an ore.</a:t>
            </a:r>
          </a:p>
          <a:p>
            <a:endParaRPr lang="en-US" dirty="0"/>
          </a:p>
          <a:p>
            <a:r>
              <a:rPr lang="en-US" dirty="0"/>
              <a:t>Examples of ores: Gold and copper</a:t>
            </a:r>
          </a:p>
        </p:txBody>
      </p:sp>
    </p:spTree>
    <p:extLst>
      <p:ext uri="{BB962C8B-B14F-4D97-AF65-F5344CB8AC3E}">
        <p14:creationId xmlns:p14="http://schemas.microsoft.com/office/powerpoint/2010/main" val="3768295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FEB95-EE21-9D4A-985A-974AE16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Settling of Crystals (figure 8 image 1 page 685)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FC440-A7DC-784F-A1C0-A9A9236CB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Ores that are found at the bottom of a cooling Magma bed</a:t>
            </a:r>
          </a:p>
          <a:p>
            <a:endParaRPr lang="en-US" dirty="0"/>
          </a:p>
          <a:p>
            <a:r>
              <a:rPr lang="en-US" dirty="0"/>
              <a:t>These crystals are only found in igneous rock </a:t>
            </a:r>
          </a:p>
          <a:p>
            <a:endParaRPr lang="en-US" dirty="0"/>
          </a:p>
          <a:p>
            <a:r>
              <a:rPr lang="en-US" dirty="0"/>
              <a:t>Examples include Iron, Chromium and Platinum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36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5A31-5527-5645-B2D1-DBA520128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Hydrothermal Fluids (Figure 8 Image 2 page 685)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BABE5-8CBB-F04E-BAE7-F58774282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Includes most of the most important metals</a:t>
            </a:r>
          </a:p>
          <a:p>
            <a:endParaRPr lang="en-US" dirty="0"/>
          </a:p>
          <a:p>
            <a:r>
              <a:rPr lang="en-US" dirty="0"/>
              <a:t>Metals like gold and copper take a long time to cool</a:t>
            </a:r>
          </a:p>
          <a:p>
            <a:endParaRPr lang="en-US" dirty="0"/>
          </a:p>
          <a:p>
            <a:r>
              <a:rPr lang="en-US" dirty="0"/>
              <a:t>They fill the gaps/veins in rocks as they are fluids longer than the surrounding rock </a:t>
            </a:r>
          </a:p>
          <a:p>
            <a:endParaRPr lang="en-US" dirty="0"/>
          </a:p>
          <a:p>
            <a:r>
              <a:rPr lang="en-US" dirty="0"/>
              <a:t>As the hydrothermal fluids reach the surface of the Earth they solidify </a:t>
            </a:r>
          </a:p>
        </p:txBody>
      </p:sp>
    </p:spTree>
    <p:extLst>
      <p:ext uri="{BB962C8B-B14F-4D97-AF65-F5344CB8AC3E}">
        <p14:creationId xmlns:p14="http://schemas.microsoft.com/office/powerpoint/2010/main" val="3585941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90398-A818-754F-B966-138916844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Precipitation (Figure 8 Image 3 Page 685)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1EF4A-8A44-AA40-8CC8-5F9B12EE7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formation of bands through chemical precipitation</a:t>
            </a:r>
          </a:p>
          <a:p>
            <a:endParaRPr lang="en-US" dirty="0"/>
          </a:p>
          <a:p>
            <a:r>
              <a:rPr lang="en-US" dirty="0"/>
              <a:t>The exact process of these formations is not known</a:t>
            </a:r>
          </a:p>
          <a:p>
            <a:endParaRPr lang="en-US" dirty="0"/>
          </a:p>
          <a:p>
            <a:r>
              <a:rPr lang="en-US" dirty="0"/>
              <a:t>They are believed to have formed during the Precambrian time period (Figure 1 Page 620) </a:t>
            </a:r>
          </a:p>
        </p:txBody>
      </p:sp>
    </p:spTree>
    <p:extLst>
      <p:ext uri="{BB962C8B-B14F-4D97-AF65-F5344CB8AC3E}">
        <p14:creationId xmlns:p14="http://schemas.microsoft.com/office/powerpoint/2010/main" val="1043059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79876-A1AA-2B47-8AE0-D053AC87A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Placer Deposits (Figure 8 Image 4 page 685)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15406-903C-484F-A5AA-306F009A4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deposits are found in places where current in the water slows</a:t>
            </a:r>
          </a:p>
          <a:p>
            <a:endParaRPr lang="en-US" dirty="0"/>
          </a:p>
          <a:p>
            <a:r>
              <a:rPr lang="en-US" dirty="0"/>
              <a:t>For example when there is a curve in a river.</a:t>
            </a:r>
          </a:p>
          <a:p>
            <a:endParaRPr lang="en-US" dirty="0"/>
          </a:p>
          <a:p>
            <a:r>
              <a:rPr lang="en-US" dirty="0"/>
              <a:t>This means that larger heavier sediments have the chance to sink and come to rest on the bottom</a:t>
            </a:r>
          </a:p>
          <a:p>
            <a:endParaRPr lang="en-US" dirty="0"/>
          </a:p>
          <a:p>
            <a:r>
              <a:rPr lang="en-US" dirty="0"/>
              <a:t>Examples: Gold, diamonds, platinum, gemstones, tin and titanium oxides </a:t>
            </a:r>
          </a:p>
        </p:txBody>
      </p:sp>
    </p:spTree>
    <p:extLst>
      <p:ext uri="{BB962C8B-B14F-4D97-AF65-F5344CB8AC3E}">
        <p14:creationId xmlns:p14="http://schemas.microsoft.com/office/powerpoint/2010/main" val="2287601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AB4B-10A3-0249-AA35-575E6AA2A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Mining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EF5B8-4047-7046-BF87-4549C3B71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can damage the environment physically and chemically</a:t>
            </a:r>
          </a:p>
          <a:p>
            <a:pPr lvl="1"/>
            <a:r>
              <a:rPr lang="en-US" dirty="0"/>
              <a:t>It changes the contours of the land</a:t>
            </a:r>
          </a:p>
          <a:p>
            <a:pPr lvl="1"/>
            <a:r>
              <a:rPr lang="en-US" dirty="0"/>
              <a:t>There is waste rock left behind </a:t>
            </a:r>
          </a:p>
          <a:p>
            <a:pPr lvl="1"/>
            <a:r>
              <a:rPr lang="en-US" dirty="0"/>
              <a:t>Toxic chemicals can be released including mercury and arsenic</a:t>
            </a:r>
          </a:p>
          <a:p>
            <a:pPr lvl="2"/>
            <a:r>
              <a:rPr lang="en-US" dirty="0"/>
              <a:t>This can affect ground and surface water causing it to no longer be potable </a:t>
            </a:r>
          </a:p>
          <a:p>
            <a:pPr lvl="2"/>
            <a:endParaRPr lang="en-US" dirty="0"/>
          </a:p>
          <a:p>
            <a:r>
              <a:rPr lang="en-US" dirty="0"/>
              <a:t>Also Mining is one of the most dangerous occupations in the world and has the highest yearly </a:t>
            </a:r>
            <a:r>
              <a:rPr lang="en-US"/>
              <a:t>death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95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ADB2F-CF19-D74E-917E-B62E19645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F09FA-B29E-7441-A6AE-8C6303A76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 Review</a:t>
            </a:r>
          </a:p>
          <a:p>
            <a:r>
              <a:rPr lang="en-US" dirty="0"/>
              <a:t>Page 686 # 1 </a:t>
            </a:r>
            <a:r>
              <a:rPr lang="en-US"/>
              <a:t>to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21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7E6DB-2F7E-2B4B-91E3-0C51D78F1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66068-7730-D344-BA76-7BBA123E2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Land provides the following:</a:t>
            </a:r>
          </a:p>
          <a:p>
            <a:pPr lvl="1"/>
            <a:r>
              <a:rPr lang="en-US" dirty="0"/>
              <a:t>Space to grow crops</a:t>
            </a:r>
          </a:p>
          <a:p>
            <a:pPr lvl="1"/>
            <a:r>
              <a:rPr lang="en-US" dirty="0"/>
              <a:t>Forests</a:t>
            </a:r>
          </a:p>
          <a:p>
            <a:pPr lvl="1"/>
            <a:r>
              <a:rPr lang="en-US" dirty="0"/>
              <a:t>Grasslands</a:t>
            </a:r>
          </a:p>
          <a:p>
            <a:pPr lvl="1"/>
            <a:r>
              <a:rPr lang="en-US" dirty="0"/>
              <a:t>Wilderness areas </a:t>
            </a:r>
          </a:p>
        </p:txBody>
      </p:sp>
    </p:spTree>
    <p:extLst>
      <p:ext uri="{BB962C8B-B14F-4D97-AF65-F5344CB8AC3E}">
        <p14:creationId xmlns:p14="http://schemas.microsoft.com/office/powerpoint/2010/main" val="209195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6961-A7F5-F34D-B7EC-624062D20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Publicly Managed 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45129-830A-B44E-A080-E2E83621C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828 million acres of land in the US is managed by federal, state and local governments.  </a:t>
            </a:r>
          </a:p>
          <a:p>
            <a:endParaRPr lang="en-US" dirty="0"/>
          </a:p>
          <a:p>
            <a:r>
              <a:rPr lang="en-US" dirty="0"/>
              <a:t>These areas have multiple uses including</a:t>
            </a:r>
          </a:p>
          <a:p>
            <a:pPr lvl="1"/>
            <a:r>
              <a:rPr lang="en-US" dirty="0"/>
              <a:t>Recreational uses</a:t>
            </a:r>
          </a:p>
          <a:p>
            <a:pPr lvl="1"/>
            <a:r>
              <a:rPr lang="en-US" dirty="0"/>
              <a:t>Grazing</a:t>
            </a:r>
          </a:p>
          <a:p>
            <a:pPr lvl="1"/>
            <a:r>
              <a:rPr lang="en-US" dirty="0"/>
              <a:t>Mineral resources</a:t>
            </a:r>
          </a:p>
          <a:p>
            <a:pPr lvl="1"/>
            <a:r>
              <a:rPr lang="en-US" dirty="0"/>
              <a:t>Energy resources </a:t>
            </a:r>
          </a:p>
          <a:p>
            <a:pPr lvl="1"/>
            <a:r>
              <a:rPr lang="en-US" dirty="0"/>
              <a:t>National Forests – recreational areas as well as lumber (renewable)</a:t>
            </a:r>
          </a:p>
          <a:p>
            <a:pPr lvl="1"/>
            <a:r>
              <a:rPr lang="en-US" dirty="0"/>
              <a:t>Wilderness areas – Protected wildlife area </a:t>
            </a:r>
          </a:p>
        </p:txBody>
      </p:sp>
    </p:spTree>
    <p:extLst>
      <p:ext uri="{BB962C8B-B14F-4D97-AF65-F5344CB8AC3E}">
        <p14:creationId xmlns:p14="http://schemas.microsoft.com/office/powerpoint/2010/main" val="1339850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16608-0E45-BE41-84A9-3E2E9BCB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Parks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168B9-7211-9A46-B85A-91188F54C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protected areas that are used to sustain wilderness.</a:t>
            </a:r>
          </a:p>
          <a:p>
            <a:endParaRPr lang="en-US" dirty="0"/>
          </a:p>
          <a:p>
            <a:r>
              <a:rPr lang="en-US" dirty="0"/>
              <a:t>These areas are used for recreation and the preservation of natural spaces </a:t>
            </a:r>
          </a:p>
        </p:txBody>
      </p:sp>
    </p:spTree>
    <p:extLst>
      <p:ext uri="{BB962C8B-B14F-4D97-AF65-F5344CB8AC3E}">
        <p14:creationId xmlns:p14="http://schemas.microsoft.com/office/powerpoint/2010/main" val="2495397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C6209-E8D1-4847-A1E3-5DB00B8FE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Wildlife Refuges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01A01-3584-B442-97CD-4D0E16D6E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Protected habitats</a:t>
            </a:r>
          </a:p>
          <a:p>
            <a:r>
              <a:rPr lang="en-US" dirty="0"/>
              <a:t>Breeding areas for wildlife</a:t>
            </a:r>
          </a:p>
          <a:p>
            <a:r>
              <a:rPr lang="en-US" dirty="0"/>
              <a:t>Protection of endangered species (some)</a:t>
            </a:r>
          </a:p>
          <a:p>
            <a:endParaRPr lang="en-US" dirty="0"/>
          </a:p>
          <a:p>
            <a:r>
              <a:rPr lang="en-US" dirty="0"/>
              <a:t>Some of these Refuges allow</a:t>
            </a:r>
          </a:p>
          <a:p>
            <a:pPr lvl="1"/>
            <a:r>
              <a:rPr lang="en-US" dirty="0"/>
              <a:t>Fishing</a:t>
            </a:r>
          </a:p>
          <a:p>
            <a:pPr lvl="1"/>
            <a:r>
              <a:rPr lang="en-US" dirty="0"/>
              <a:t>Trapping</a:t>
            </a:r>
          </a:p>
          <a:p>
            <a:pPr lvl="1"/>
            <a:r>
              <a:rPr lang="en-US" dirty="0"/>
              <a:t>Farming</a:t>
            </a:r>
          </a:p>
          <a:p>
            <a:pPr lvl="1"/>
            <a:r>
              <a:rPr lang="en-US" dirty="0"/>
              <a:t>Logging </a:t>
            </a:r>
          </a:p>
        </p:txBody>
      </p:sp>
    </p:spTree>
    <p:extLst>
      <p:ext uri="{BB962C8B-B14F-4D97-AF65-F5344CB8AC3E}">
        <p14:creationId xmlns:p14="http://schemas.microsoft.com/office/powerpoint/2010/main" val="1587378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433FF-0AB9-6A4B-BA18-D3B4148DE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29CD9-8265-7948-AB30-BB58241FD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 soil is important for the growth of crops </a:t>
            </a:r>
          </a:p>
          <a:p>
            <a:pPr lvl="1"/>
            <a:r>
              <a:rPr lang="en-US" dirty="0"/>
              <a:t>This type of soil retains water and nutrients to enable plants to grow</a:t>
            </a:r>
          </a:p>
          <a:p>
            <a:pPr lvl="1"/>
            <a:r>
              <a:rPr lang="en-US" dirty="0"/>
              <a:t>It can take up to 1000 years for soil to form</a:t>
            </a:r>
          </a:p>
          <a:p>
            <a:pPr lvl="1"/>
            <a:endParaRPr lang="en-US" dirty="0"/>
          </a:p>
          <a:p>
            <a:r>
              <a:rPr lang="en-US" dirty="0"/>
              <a:t>Top Soil Loss</a:t>
            </a:r>
          </a:p>
          <a:p>
            <a:pPr lvl="1"/>
            <a:r>
              <a:rPr lang="en-US" dirty="0"/>
              <a:t>It can be lost due to erosion</a:t>
            </a:r>
          </a:p>
          <a:p>
            <a:pPr lvl="1"/>
            <a:r>
              <a:rPr lang="en-US" dirty="0"/>
              <a:t>Also clear cutting areas enable erosion to occur at a much higher rate</a:t>
            </a:r>
          </a:p>
          <a:p>
            <a:pPr lvl="1"/>
            <a:r>
              <a:rPr lang="en-US" dirty="0"/>
              <a:t>On average 7% of the worlds top soil is lost each year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20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433FF-0AB9-6A4B-BA18-D3B4148DE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29CD9-8265-7948-AB30-BB58241FD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Desertification</a:t>
            </a:r>
          </a:p>
          <a:p>
            <a:pPr lvl="1"/>
            <a:r>
              <a:rPr lang="en-US" dirty="0"/>
              <a:t>Occurs when soil is lost in an area</a:t>
            </a:r>
          </a:p>
          <a:p>
            <a:pPr lvl="1"/>
            <a:r>
              <a:rPr lang="en-US" dirty="0"/>
              <a:t>This can happen from over grazing, clear cutting and other human and animal activities</a:t>
            </a:r>
          </a:p>
          <a:p>
            <a:pPr lvl="1"/>
            <a:r>
              <a:rPr lang="en-US" dirty="0"/>
              <a:t>When soil is lost the ground can no longer retain water and the area become arid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Mini Video Lab</a:t>
            </a:r>
          </a:p>
          <a:p>
            <a:pPr lvl="1"/>
            <a:r>
              <a:rPr lang="en-US" dirty="0">
                <a:hlinkClick r:id="rId2"/>
              </a:rPr>
              <a:t>https://www.youtube.com/watch?v=im4HVXMGI68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From the video why would raking leaves be problematic?</a:t>
            </a:r>
          </a:p>
        </p:txBody>
      </p:sp>
    </p:spTree>
    <p:extLst>
      <p:ext uri="{BB962C8B-B14F-4D97-AF65-F5344CB8AC3E}">
        <p14:creationId xmlns:p14="http://schemas.microsoft.com/office/powerpoint/2010/main" val="3551942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A1424-357C-084C-8464-499BD67AC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74BCA-CDF0-0E41-81F1-3A72A5E6D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 are naturally occurring products including</a:t>
            </a:r>
          </a:p>
          <a:p>
            <a:pPr lvl="1"/>
            <a:r>
              <a:rPr lang="en-US" dirty="0"/>
              <a:t>Sand</a:t>
            </a:r>
          </a:p>
          <a:p>
            <a:pPr lvl="1"/>
            <a:r>
              <a:rPr lang="en-US" dirty="0"/>
              <a:t>Gravel</a:t>
            </a:r>
          </a:p>
          <a:p>
            <a:pPr lvl="1"/>
            <a:r>
              <a:rPr lang="en-US" dirty="0"/>
              <a:t>Crushed stone</a:t>
            </a:r>
          </a:p>
          <a:p>
            <a:pPr lvl="1"/>
            <a:endParaRPr lang="en-US" dirty="0"/>
          </a:p>
          <a:p>
            <a:r>
              <a:rPr lang="en-US" dirty="0"/>
              <a:t>Location</a:t>
            </a:r>
          </a:p>
          <a:p>
            <a:pPr lvl="1"/>
            <a:r>
              <a:rPr lang="en-US" dirty="0"/>
              <a:t>Accumulate naturally near or on the Earth’s surface </a:t>
            </a:r>
          </a:p>
          <a:p>
            <a:pPr lvl="1"/>
            <a:endParaRPr lang="en-US" dirty="0"/>
          </a:p>
          <a:p>
            <a:r>
              <a:rPr lang="en-US" dirty="0"/>
              <a:t>Construction uses</a:t>
            </a:r>
          </a:p>
          <a:p>
            <a:pPr lvl="1"/>
            <a:r>
              <a:rPr lang="en-US" dirty="0"/>
              <a:t>Cement, lime and other materials to produce concrete, mortar and asphalt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3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E7E07-B7B8-E142-BCA6-ABDB14AA1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Bedrock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00F4C-E2D2-5A41-9BED-E09F2039C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located underneath top soil and aggregate </a:t>
            </a:r>
          </a:p>
          <a:p>
            <a:endParaRPr lang="en-US" dirty="0"/>
          </a:p>
          <a:p>
            <a:r>
              <a:rPr lang="en-US" dirty="0"/>
              <a:t>It consists of solid rock</a:t>
            </a:r>
          </a:p>
          <a:p>
            <a:pPr lvl="1"/>
            <a:r>
              <a:rPr lang="en-US" dirty="0"/>
              <a:t>Limestone</a:t>
            </a:r>
          </a:p>
          <a:p>
            <a:pPr lvl="1"/>
            <a:r>
              <a:rPr lang="en-US" dirty="0"/>
              <a:t>Granite</a:t>
            </a:r>
          </a:p>
          <a:p>
            <a:pPr lvl="1"/>
            <a:r>
              <a:rPr lang="en-US" dirty="0"/>
              <a:t>Marble</a:t>
            </a:r>
          </a:p>
          <a:p>
            <a:pPr lvl="1"/>
            <a:r>
              <a:rPr lang="en-US" dirty="0"/>
              <a:t>Other rocks </a:t>
            </a:r>
          </a:p>
          <a:p>
            <a:pPr lvl="1"/>
            <a:endParaRPr lang="en-US" dirty="0"/>
          </a:p>
          <a:p>
            <a:r>
              <a:rPr lang="en-US" dirty="0"/>
              <a:t>It is used in construction and can be ground into aggregate </a:t>
            </a:r>
          </a:p>
        </p:txBody>
      </p:sp>
    </p:spTree>
    <p:extLst>
      <p:ext uri="{BB962C8B-B14F-4D97-AF65-F5344CB8AC3E}">
        <p14:creationId xmlns:p14="http://schemas.microsoft.com/office/powerpoint/2010/main" val="1782998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678</Words>
  <Application>Microsoft Macintosh PowerPoint</Application>
  <PresentationFormat>Widescreen</PresentationFormat>
  <Paragraphs>120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Section 24.2: Resources from Earth’s Crust </vt:lpstr>
      <vt:lpstr>Land Resources </vt:lpstr>
      <vt:lpstr>Publicly Managed Land</vt:lpstr>
      <vt:lpstr>National Parks</vt:lpstr>
      <vt:lpstr>National Wildlife Refuges</vt:lpstr>
      <vt:lpstr>Soil</vt:lpstr>
      <vt:lpstr>Soil</vt:lpstr>
      <vt:lpstr>Aggregates </vt:lpstr>
      <vt:lpstr>Bedrock</vt:lpstr>
      <vt:lpstr>Ores</vt:lpstr>
      <vt:lpstr>Settling of Crystals (figure 8 image 1 page 685) </vt:lpstr>
      <vt:lpstr>Hydrothermal Fluids (Figure 8 Image 2 page 685) </vt:lpstr>
      <vt:lpstr>Chemical Precipitation (Figure 8 Image 3 Page 685) </vt:lpstr>
      <vt:lpstr>Placer Deposits (Figure 8 Image 4 page 685)</vt:lpstr>
      <vt:lpstr>Effects of Mining </vt:lpstr>
      <vt:lpstr>Assignment 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24.2: Resources from Earth’s Crust </dc:title>
  <dc:creator>Alysha Bandali</dc:creator>
  <cp:lastModifiedBy>Alysha Bandali</cp:lastModifiedBy>
  <cp:revision>28</cp:revision>
  <dcterms:created xsi:type="dcterms:W3CDTF">2018-11-19T16:33:45Z</dcterms:created>
  <dcterms:modified xsi:type="dcterms:W3CDTF">2018-11-22T19:41:14Z</dcterms:modified>
</cp:coreProperties>
</file>