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7"/>
    <p:restoredTop sz="94595"/>
  </p:normalViewPr>
  <p:slideViewPr>
    <p:cSldViewPr snapToGrid="0" snapToObjects="1">
      <p:cViewPr varScale="1">
        <p:scale>
          <a:sx n="50" d="100"/>
          <a:sy n="50" d="100"/>
        </p:scale>
        <p:origin x="136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8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3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26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2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889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57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4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0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8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577D-D16A-8148-9E90-7429A1FC2724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6F4C11-2850-D34D-94A9-7263F74F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8523-3188-664F-914F-C95AFD782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3BFB2-8C9A-754B-B17C-178B5E850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Branches of Biology &amp; Key Themes of Biology  </a:t>
            </a:r>
          </a:p>
        </p:txBody>
      </p:sp>
    </p:spTree>
    <p:extLst>
      <p:ext uri="{BB962C8B-B14F-4D97-AF65-F5344CB8AC3E}">
        <p14:creationId xmlns:p14="http://schemas.microsoft.com/office/powerpoint/2010/main" val="9465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8F06-EFF2-A643-9962-715C49F33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of Biology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6099-5D53-5D48-A071-49825997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Biology is the study of life </a:t>
            </a:r>
          </a:p>
          <a:p>
            <a:endParaRPr lang="en-US" sz="3200" dirty="0"/>
          </a:p>
          <a:p>
            <a:r>
              <a:rPr lang="en-US" sz="3200" dirty="0"/>
              <a:t>Biology is subdivided into branches that are named based on their area of study.</a:t>
            </a:r>
          </a:p>
        </p:txBody>
      </p:sp>
    </p:spTree>
    <p:extLst>
      <p:ext uri="{BB962C8B-B14F-4D97-AF65-F5344CB8AC3E}">
        <p14:creationId xmlns:p14="http://schemas.microsoft.com/office/powerpoint/2010/main" val="280541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81F5-B5D7-CE46-B126-19A156A0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of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5173-5A57-3B4D-BB34-74FB7801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4480"/>
            <a:ext cx="8915400" cy="4963886"/>
          </a:xfrm>
        </p:spPr>
        <p:txBody>
          <a:bodyPr>
            <a:normAutofit/>
          </a:bodyPr>
          <a:lstStyle/>
          <a:p>
            <a:r>
              <a:rPr lang="en-US" sz="2800" u="sng" dirty="0"/>
              <a:t>Bacteri</a:t>
            </a:r>
            <a:r>
              <a:rPr lang="en-US" sz="2800" dirty="0"/>
              <a:t>ology = the study of </a:t>
            </a:r>
            <a:r>
              <a:rPr lang="en-US" sz="2800" u="sng" dirty="0"/>
              <a:t>bacteria</a:t>
            </a:r>
          </a:p>
          <a:p>
            <a:r>
              <a:rPr lang="en-US" sz="2800" dirty="0"/>
              <a:t>Botany = the study of plants</a:t>
            </a:r>
          </a:p>
          <a:p>
            <a:r>
              <a:rPr lang="en-US" sz="2800" u="sng" dirty="0"/>
              <a:t>Cyto</a:t>
            </a:r>
            <a:r>
              <a:rPr lang="en-US" sz="2800" dirty="0"/>
              <a:t>logy = the study of </a:t>
            </a:r>
            <a:r>
              <a:rPr lang="en-US" sz="2800" u="sng" dirty="0"/>
              <a:t>cells</a:t>
            </a:r>
          </a:p>
          <a:p>
            <a:r>
              <a:rPr lang="en-US" sz="2800" u="sng" dirty="0"/>
              <a:t>Eco</a:t>
            </a:r>
            <a:r>
              <a:rPr lang="en-US" sz="2800" dirty="0"/>
              <a:t>logy = the study of </a:t>
            </a:r>
            <a:r>
              <a:rPr lang="en-US" sz="2800" u="sng" dirty="0"/>
              <a:t>ecosystems </a:t>
            </a:r>
          </a:p>
          <a:p>
            <a:r>
              <a:rPr lang="en-US" sz="2800" u="sng" dirty="0"/>
              <a:t>Entomo</a:t>
            </a:r>
            <a:r>
              <a:rPr lang="en-US" sz="2800" dirty="0"/>
              <a:t>logy = the study of </a:t>
            </a:r>
            <a:r>
              <a:rPr lang="en-US" sz="2800" u="sng" dirty="0"/>
              <a:t>insects</a:t>
            </a:r>
          </a:p>
          <a:p>
            <a:r>
              <a:rPr lang="en-US" sz="2800" u="sng" dirty="0"/>
              <a:t>Myco</a:t>
            </a:r>
            <a:r>
              <a:rPr lang="en-US" sz="2800" dirty="0"/>
              <a:t>logy = the study of </a:t>
            </a:r>
            <a:r>
              <a:rPr lang="en-US" sz="2800" u="sng" dirty="0"/>
              <a:t>fungi</a:t>
            </a:r>
          </a:p>
          <a:p>
            <a:r>
              <a:rPr lang="en-US" sz="2800" u="sng" dirty="0"/>
              <a:t>Phyco</a:t>
            </a:r>
            <a:r>
              <a:rPr lang="en-US" sz="2800" dirty="0"/>
              <a:t>logy = the study of </a:t>
            </a:r>
            <a:r>
              <a:rPr lang="en-US" sz="2800" u="sng" dirty="0"/>
              <a:t>algae</a:t>
            </a:r>
          </a:p>
          <a:p>
            <a:r>
              <a:rPr lang="en-US" sz="2800" u="sng" dirty="0"/>
              <a:t>Zoo</a:t>
            </a:r>
            <a:r>
              <a:rPr lang="en-US" sz="2800" dirty="0"/>
              <a:t>logy = the study of </a:t>
            </a:r>
            <a:r>
              <a:rPr lang="en-US" sz="2800" u="sng" dirty="0"/>
              <a:t>animals </a:t>
            </a:r>
          </a:p>
        </p:txBody>
      </p:sp>
    </p:spTree>
    <p:extLst>
      <p:ext uri="{BB962C8B-B14F-4D97-AF65-F5344CB8AC3E}">
        <p14:creationId xmlns:p14="http://schemas.microsoft.com/office/powerpoint/2010/main" val="29523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695C-8F2B-9040-94FF-3C7B7BA34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of Biology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456DA-2527-D241-B957-654F17EA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0605"/>
            <a:ext cx="8915400" cy="4859383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Continuity </a:t>
            </a:r>
          </a:p>
          <a:p>
            <a:pPr lvl="1"/>
            <a:r>
              <a:rPr lang="en-US" sz="1800" dirty="0"/>
              <a:t>All organisms reproduce their own kind</a:t>
            </a:r>
          </a:p>
          <a:p>
            <a:pPr lvl="2"/>
            <a:r>
              <a:rPr lang="en-US" sz="1600" dirty="0"/>
              <a:t>Cat </a:t>
            </a:r>
            <a:r>
              <a:rPr lang="en-US" sz="1600" dirty="0">
                <a:sym typeface="Wingdings" pitchFamily="2" charset="2"/>
              </a:rPr>
              <a:t> kitten</a:t>
            </a:r>
          </a:p>
          <a:p>
            <a:pPr lvl="2"/>
            <a:r>
              <a:rPr lang="en-US" sz="1600" dirty="0">
                <a:sym typeface="Wingdings" pitchFamily="2" charset="2"/>
              </a:rPr>
              <a:t>Dog  puppy</a:t>
            </a:r>
          </a:p>
          <a:p>
            <a:pPr lvl="2"/>
            <a:r>
              <a:rPr lang="en-US" sz="1600" dirty="0">
                <a:sym typeface="Wingdings" pitchFamily="2" charset="2"/>
              </a:rPr>
              <a:t>Tomato plant  tomato plant</a:t>
            </a:r>
          </a:p>
          <a:p>
            <a:pPr lvl="2"/>
            <a:endParaRPr lang="en-US" sz="1600" dirty="0">
              <a:sym typeface="Wingdings" pitchFamily="2" charset="2"/>
            </a:endParaRPr>
          </a:p>
          <a:p>
            <a:pPr lvl="1"/>
            <a:r>
              <a:rPr lang="en-US" sz="1800" dirty="0"/>
              <a:t>Types of reproduction</a:t>
            </a:r>
          </a:p>
          <a:p>
            <a:pPr lvl="2"/>
            <a:r>
              <a:rPr lang="en-US" sz="1600" dirty="0"/>
              <a:t>Asexual – mass production of offspring that have little to no diversity as they are clones</a:t>
            </a:r>
          </a:p>
          <a:p>
            <a:pPr lvl="2"/>
            <a:r>
              <a:rPr lang="en-US" sz="1600" dirty="0"/>
              <a:t>Sexual – offspring have genetic diversity, and a smaller number of offspring are produced </a:t>
            </a:r>
          </a:p>
          <a:p>
            <a:pPr lvl="3"/>
            <a:r>
              <a:rPr lang="en-US" sz="1400" dirty="0"/>
              <a:t>This genetic diversity can provide advantages or disadvantages </a:t>
            </a:r>
          </a:p>
          <a:p>
            <a:pPr lvl="3"/>
            <a:r>
              <a:rPr lang="en-US" sz="1400" dirty="0"/>
              <a:t>The diversity means they have advantages or disadvantages, but they may still look very similar</a:t>
            </a:r>
          </a:p>
        </p:txBody>
      </p:sp>
    </p:spTree>
    <p:extLst>
      <p:ext uri="{BB962C8B-B14F-4D97-AF65-F5344CB8AC3E}">
        <p14:creationId xmlns:p14="http://schemas.microsoft.com/office/powerpoint/2010/main" val="180310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C01B-D4EA-6844-8C75-07731D12C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Through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6861-075A-B34D-A005-F16B6F698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8537"/>
            <a:ext cx="8915400" cy="4552685"/>
          </a:xfrm>
        </p:spPr>
        <p:txBody>
          <a:bodyPr>
            <a:normAutofit/>
          </a:bodyPr>
          <a:lstStyle/>
          <a:p>
            <a:r>
              <a:rPr lang="en-US" dirty="0"/>
              <a:t>The organisms of today did not exist in the distance past and are not likely to exist in the distant future</a:t>
            </a:r>
          </a:p>
          <a:p>
            <a:endParaRPr lang="en-US" dirty="0"/>
          </a:p>
          <a:p>
            <a:r>
              <a:rPr lang="en-US" dirty="0"/>
              <a:t>New organisms are discovered with great regularity </a:t>
            </a:r>
          </a:p>
          <a:p>
            <a:endParaRPr lang="en-US" dirty="0"/>
          </a:p>
          <a:p>
            <a:r>
              <a:rPr lang="en-US" dirty="0"/>
              <a:t>The human life span is short in comparison to the life of the Earth </a:t>
            </a:r>
          </a:p>
          <a:p>
            <a:endParaRPr lang="en-US" dirty="0"/>
          </a:p>
          <a:p>
            <a:r>
              <a:rPr lang="en-US" dirty="0"/>
              <a:t>Life on Earth is dynamic and the changes that occur are hard to observe in a human lifetime</a:t>
            </a:r>
          </a:p>
          <a:p>
            <a:endParaRPr lang="en-US" dirty="0"/>
          </a:p>
          <a:p>
            <a:r>
              <a:rPr lang="en-US" dirty="0"/>
              <a:t>Biologists study the past organisms using fossil records (we have one at the back of the classroom)</a:t>
            </a:r>
          </a:p>
        </p:txBody>
      </p:sp>
    </p:spTree>
    <p:extLst>
      <p:ext uri="{BB962C8B-B14F-4D97-AF65-F5344CB8AC3E}">
        <p14:creationId xmlns:p14="http://schemas.microsoft.com/office/powerpoint/2010/main" val="388669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E80E-EB91-3943-91A4-905D8E1A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EEE7-5AF3-074A-B1FD-1B921E51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0554"/>
            <a:ext cx="8915400" cy="4939435"/>
          </a:xfrm>
        </p:spPr>
        <p:txBody>
          <a:bodyPr>
            <a:normAutofit/>
          </a:bodyPr>
          <a:lstStyle/>
          <a:p>
            <a:r>
              <a:rPr lang="en-US" sz="2800" dirty="0"/>
              <a:t>An adaptation is a specialized feature (</a:t>
            </a:r>
            <a:r>
              <a:rPr lang="en-US" sz="2800" dirty="0" err="1"/>
              <a:t>behaviour</a:t>
            </a:r>
            <a:r>
              <a:rPr lang="en-US" sz="2800" dirty="0"/>
              <a:t> or physical) that enables the organism to survive in their environment </a:t>
            </a:r>
          </a:p>
          <a:p>
            <a:endParaRPr lang="en-US" sz="2800" dirty="0"/>
          </a:p>
          <a:p>
            <a:r>
              <a:rPr lang="en-US" sz="2800" dirty="0"/>
              <a:t>Cacti have adaptations that enable them to survive in the desert</a:t>
            </a:r>
          </a:p>
          <a:p>
            <a:pPr lvl="1"/>
            <a:r>
              <a:rPr lang="en-US" sz="2400" dirty="0"/>
              <a:t>They can retain water</a:t>
            </a:r>
          </a:p>
          <a:p>
            <a:pPr lvl="1"/>
            <a:r>
              <a:rPr lang="en-US" sz="2400" dirty="0"/>
              <a:t>Have thick skin that prevents dehydration </a:t>
            </a:r>
          </a:p>
          <a:p>
            <a:pPr lvl="1"/>
            <a:r>
              <a:rPr lang="en-US" sz="2400" dirty="0"/>
              <a:t>Have sharp needles that prevent predation (being eaten)</a:t>
            </a:r>
          </a:p>
        </p:txBody>
      </p:sp>
    </p:spTree>
    <p:extLst>
      <p:ext uri="{BB962C8B-B14F-4D97-AF65-F5344CB8AC3E}">
        <p14:creationId xmlns:p14="http://schemas.microsoft.com/office/powerpoint/2010/main" val="186525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8A0F-6B28-304F-87B1-ED7D2AEC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AA811-3783-A244-93E0-5A0FE7AF9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The process of maintaining internal balances</a:t>
            </a:r>
          </a:p>
          <a:p>
            <a:endParaRPr lang="en-US" sz="2400" dirty="0"/>
          </a:p>
          <a:p>
            <a:r>
              <a:rPr lang="en-US" sz="2400" dirty="0"/>
              <a:t>Endotherms (humans)</a:t>
            </a:r>
          </a:p>
          <a:p>
            <a:pPr lvl="1"/>
            <a:r>
              <a:rPr lang="en-US" sz="2000" dirty="0"/>
              <a:t>Internal temperatures are relatively constant</a:t>
            </a:r>
          </a:p>
          <a:p>
            <a:pPr lvl="1"/>
            <a:r>
              <a:rPr lang="en-US" sz="2000" dirty="0"/>
              <a:t>If the temperature changes outside the normal range it can be fatal</a:t>
            </a:r>
          </a:p>
          <a:p>
            <a:pPr lvl="1"/>
            <a:endParaRPr lang="en-US" sz="2000" dirty="0"/>
          </a:p>
          <a:p>
            <a:r>
              <a:rPr lang="en-US" sz="2400" dirty="0"/>
              <a:t>Ectotherms (lizards)</a:t>
            </a:r>
          </a:p>
          <a:p>
            <a:pPr lvl="1"/>
            <a:r>
              <a:rPr lang="en-US" sz="2000" dirty="0"/>
              <a:t>Rely on the environment to regulate their temperature </a:t>
            </a:r>
          </a:p>
          <a:p>
            <a:pPr lvl="1"/>
            <a:r>
              <a:rPr lang="en-US" sz="2000" dirty="0"/>
              <a:t>If too cold will sit in the sun</a:t>
            </a:r>
          </a:p>
          <a:p>
            <a:pPr lvl="1"/>
            <a:r>
              <a:rPr lang="en-US" sz="2000" dirty="0"/>
              <a:t>If too warm will sit in the shade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4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16D5-4B4F-3649-97FB-B6391260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and Diversity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A47C6-375E-804D-ABD3-1241E777C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Unity</a:t>
            </a:r>
          </a:p>
          <a:p>
            <a:pPr lvl="1"/>
            <a:r>
              <a:rPr lang="en-US" dirty="0"/>
              <a:t>The more similar organisms are the less genetic differences exist </a:t>
            </a:r>
          </a:p>
          <a:p>
            <a:pPr lvl="2"/>
            <a:r>
              <a:rPr lang="en-US" dirty="0"/>
              <a:t>German Shepard and Golden Retriever </a:t>
            </a:r>
          </a:p>
          <a:p>
            <a:pPr lvl="2"/>
            <a:r>
              <a:rPr lang="en-US" dirty="0"/>
              <a:t>Mini Poodle and Poodle </a:t>
            </a:r>
          </a:p>
          <a:p>
            <a:pPr lvl="2"/>
            <a:r>
              <a:rPr lang="en-US" dirty="0"/>
              <a:t>Sockeye Salmon and Pink Salmon</a:t>
            </a:r>
          </a:p>
          <a:p>
            <a:pPr lvl="1"/>
            <a:endParaRPr lang="en-US" dirty="0"/>
          </a:p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The more different organisms are the more genetic differences exist </a:t>
            </a:r>
          </a:p>
          <a:p>
            <a:pPr lvl="2"/>
            <a:r>
              <a:rPr lang="en-US" dirty="0"/>
              <a:t>Blue Russian (Cat) and Siberian Husky (Dog)</a:t>
            </a:r>
          </a:p>
        </p:txBody>
      </p:sp>
    </p:spTree>
    <p:extLst>
      <p:ext uri="{BB962C8B-B14F-4D97-AF65-F5344CB8AC3E}">
        <p14:creationId xmlns:p14="http://schemas.microsoft.com/office/powerpoint/2010/main" val="139885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99A8-6945-D249-8257-C3813C09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1AFD5-0B48-4F4E-AE1B-6D0FF1507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Organisms do not live in complete isolation and therefore interact with other organisms</a:t>
            </a:r>
          </a:p>
          <a:p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Predator/Prey  </a:t>
            </a:r>
          </a:p>
          <a:p>
            <a:pPr lvl="1"/>
            <a:r>
              <a:rPr lang="en-US" dirty="0"/>
              <a:t>Limited space competition </a:t>
            </a:r>
          </a:p>
          <a:p>
            <a:pPr lvl="1"/>
            <a:r>
              <a:rPr lang="en-US" dirty="0"/>
              <a:t>Limited resources competition </a:t>
            </a:r>
          </a:p>
          <a:p>
            <a:pPr lvl="1"/>
            <a:r>
              <a:rPr lang="en-US"/>
              <a:t>Parasitism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32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{11CE1D7F-BE56-1E40-88BC-1222E8AB6E8D}tf10001069</Template>
  <TotalTime>77</TotalTime>
  <Words>430</Words>
  <Application>Microsoft Macintosh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Unit A</vt:lpstr>
      <vt:lpstr>Branches of Biology </vt:lpstr>
      <vt:lpstr>Branches of Biology</vt:lpstr>
      <vt:lpstr>Key Themes of Biology </vt:lpstr>
      <vt:lpstr>Changes Through Time</vt:lpstr>
      <vt:lpstr>Adaptation </vt:lpstr>
      <vt:lpstr>Homeostasis </vt:lpstr>
      <vt:lpstr>Unity and Diversity </vt:lpstr>
      <vt:lpstr>Interactions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A</dc:title>
  <dc:creator>Alysha Bandali</dc:creator>
  <cp:lastModifiedBy>Alysha Bandali</cp:lastModifiedBy>
  <cp:revision>15</cp:revision>
  <dcterms:created xsi:type="dcterms:W3CDTF">2020-09-15T17:07:20Z</dcterms:created>
  <dcterms:modified xsi:type="dcterms:W3CDTF">2020-09-15T18:24:43Z</dcterms:modified>
</cp:coreProperties>
</file>