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6.jpg" ContentType="image/pn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2" r:id="rId5"/>
    <p:sldId id="265" r:id="rId6"/>
    <p:sldId id="259" r:id="rId7"/>
    <p:sldId id="273" r:id="rId8"/>
    <p:sldId id="287" r:id="rId9"/>
    <p:sldId id="260" r:id="rId10"/>
    <p:sldId id="274" r:id="rId11"/>
    <p:sldId id="266" r:id="rId12"/>
    <p:sldId id="261" r:id="rId13"/>
    <p:sldId id="267" r:id="rId14"/>
    <p:sldId id="268" r:id="rId15"/>
    <p:sldId id="275" r:id="rId16"/>
    <p:sldId id="269" r:id="rId17"/>
    <p:sldId id="270" r:id="rId18"/>
    <p:sldId id="276" r:id="rId19"/>
    <p:sldId id="277" r:id="rId20"/>
    <p:sldId id="262" r:id="rId21"/>
    <p:sldId id="280" r:id="rId22"/>
    <p:sldId id="271" r:id="rId23"/>
    <p:sldId id="278" r:id="rId24"/>
    <p:sldId id="279" r:id="rId25"/>
    <p:sldId id="264" r:id="rId26"/>
    <p:sldId id="281" r:id="rId27"/>
    <p:sldId id="263" r:id="rId28"/>
    <p:sldId id="283" r:id="rId29"/>
    <p:sldId id="282" r:id="rId30"/>
    <p:sldId id="284" r:id="rId31"/>
    <p:sldId id="285" r:id="rId32"/>
    <p:sldId id="289" r:id="rId33"/>
    <p:sldId id="294" r:id="rId34"/>
    <p:sldId id="295" r:id="rId35"/>
    <p:sldId id="286" r:id="rId36"/>
    <p:sldId id="296" r:id="rId37"/>
    <p:sldId id="297" r:id="rId38"/>
    <p:sldId id="298" r:id="rId39"/>
    <p:sldId id="299" r:id="rId40"/>
    <p:sldId id="301" r:id="rId41"/>
    <p:sldId id="302" r:id="rId42"/>
    <p:sldId id="303" r:id="rId43"/>
    <p:sldId id="304" r:id="rId44"/>
    <p:sldId id="308" r:id="rId45"/>
    <p:sldId id="306" r:id="rId46"/>
    <p:sldId id="312" r:id="rId47"/>
    <p:sldId id="307" r:id="rId48"/>
    <p:sldId id="305" r:id="rId49"/>
    <p:sldId id="309" r:id="rId50"/>
    <p:sldId id="310" r:id="rId51"/>
    <p:sldId id="313" r:id="rId52"/>
    <p:sldId id="314" r:id="rId53"/>
    <p:sldId id="315" r:id="rId54"/>
    <p:sldId id="311" r:id="rId55"/>
    <p:sldId id="316" r:id="rId56"/>
    <p:sldId id="317" r:id="rId57"/>
    <p:sldId id="31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1" autoAdjust="0"/>
    <p:restoredTop sz="94660"/>
  </p:normalViewPr>
  <p:slideViewPr>
    <p:cSldViewPr snapToGrid="0">
      <p:cViewPr varScale="1">
        <p:scale>
          <a:sx n="94" d="100"/>
          <a:sy n="94" d="100"/>
        </p:scale>
        <p:origin x="7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782C62-7C42-4B31-8589-F9652E1BA7C6}" type="doc">
      <dgm:prSet loTypeId="urn:microsoft.com/office/officeart/2005/8/layout/hierarchy1" loCatId="hierarchy" qsTypeId="urn:microsoft.com/office/officeart/2005/8/quickstyle/simple2" qsCatId="simple" csTypeId="urn:microsoft.com/office/officeart/2005/8/colors/accent3_4" csCatId="accent3" phldr="1"/>
      <dgm:spPr/>
      <dgm:t>
        <a:bodyPr/>
        <a:lstStyle/>
        <a:p>
          <a:endParaRPr lang="en-US"/>
        </a:p>
      </dgm:t>
    </dgm:pt>
    <dgm:pt modelId="{B81B5F2D-B1A8-48E5-B22E-0A40671474F3}">
      <dgm:prSet/>
      <dgm:spPr/>
      <dgm:t>
        <a:bodyPr/>
        <a:lstStyle/>
        <a:p>
          <a:r>
            <a:rPr lang="en-US"/>
            <a:t>This experiment demonstrates capillary action</a:t>
          </a:r>
        </a:p>
      </dgm:t>
    </dgm:pt>
    <dgm:pt modelId="{76CC036C-5126-4FB7-B01A-882D730B3476}" type="parTrans" cxnId="{A5272748-EEF4-4570-926E-7DAFEAD30402}">
      <dgm:prSet/>
      <dgm:spPr/>
      <dgm:t>
        <a:bodyPr/>
        <a:lstStyle/>
        <a:p>
          <a:endParaRPr lang="en-US"/>
        </a:p>
      </dgm:t>
    </dgm:pt>
    <dgm:pt modelId="{2002D317-25D9-4CCE-A79F-3FE1FBF276F6}" type="sibTrans" cxnId="{A5272748-EEF4-4570-926E-7DAFEAD30402}">
      <dgm:prSet/>
      <dgm:spPr/>
      <dgm:t>
        <a:bodyPr/>
        <a:lstStyle/>
        <a:p>
          <a:endParaRPr lang="en-US"/>
        </a:p>
      </dgm:t>
    </dgm:pt>
    <dgm:pt modelId="{8DE3983E-F729-468C-8CEC-214B9D46BB38}">
      <dgm:prSet/>
      <dgm:spPr/>
      <dgm:t>
        <a:bodyPr/>
        <a:lstStyle/>
        <a:p>
          <a:r>
            <a:rPr lang="en-US"/>
            <a:t>It also shows that this action can defy gravity as the water travels up the paper towel</a:t>
          </a:r>
        </a:p>
      </dgm:t>
    </dgm:pt>
    <dgm:pt modelId="{E9E01F55-8E80-462E-9993-E8B6CB3C46EC}" type="parTrans" cxnId="{C359035A-090C-4BB4-9DA5-19342F0D1D26}">
      <dgm:prSet/>
      <dgm:spPr/>
      <dgm:t>
        <a:bodyPr/>
        <a:lstStyle/>
        <a:p>
          <a:endParaRPr lang="en-US"/>
        </a:p>
      </dgm:t>
    </dgm:pt>
    <dgm:pt modelId="{601B836E-32B7-44BC-823D-3A179392863F}" type="sibTrans" cxnId="{C359035A-090C-4BB4-9DA5-19342F0D1D26}">
      <dgm:prSet/>
      <dgm:spPr/>
      <dgm:t>
        <a:bodyPr/>
        <a:lstStyle/>
        <a:p>
          <a:endParaRPr lang="en-US"/>
        </a:p>
      </dgm:t>
    </dgm:pt>
    <dgm:pt modelId="{D8BCBB5C-4B57-42E6-9F38-7B43D6530A72}">
      <dgm:prSet/>
      <dgm:spPr/>
      <dgm:t>
        <a:bodyPr/>
        <a:lstStyle/>
        <a:p>
          <a:r>
            <a:rPr lang="en-US"/>
            <a:t>Can also observe colour mixing</a:t>
          </a:r>
        </a:p>
      </dgm:t>
    </dgm:pt>
    <dgm:pt modelId="{8A04DAC7-5D0B-4AB0-BBB9-8661B66BFBF4}" type="parTrans" cxnId="{0763DE50-C093-45F3-A1B1-19827A4C7BF4}">
      <dgm:prSet/>
      <dgm:spPr/>
      <dgm:t>
        <a:bodyPr/>
        <a:lstStyle/>
        <a:p>
          <a:endParaRPr lang="en-US"/>
        </a:p>
      </dgm:t>
    </dgm:pt>
    <dgm:pt modelId="{2994E189-7A89-4283-8C97-95E066CDEE7D}" type="sibTrans" cxnId="{0763DE50-C093-45F3-A1B1-19827A4C7BF4}">
      <dgm:prSet/>
      <dgm:spPr/>
      <dgm:t>
        <a:bodyPr/>
        <a:lstStyle/>
        <a:p>
          <a:endParaRPr lang="en-US"/>
        </a:p>
      </dgm:t>
    </dgm:pt>
    <dgm:pt modelId="{FEF6FCD6-B848-40DE-9B30-9F5B671F61C2}" type="pres">
      <dgm:prSet presAssocID="{8F782C62-7C42-4B31-8589-F9652E1BA7C6}" presName="hierChild1" presStyleCnt="0">
        <dgm:presLayoutVars>
          <dgm:chPref val="1"/>
          <dgm:dir/>
          <dgm:animOne val="branch"/>
          <dgm:animLvl val="lvl"/>
          <dgm:resizeHandles/>
        </dgm:presLayoutVars>
      </dgm:prSet>
      <dgm:spPr/>
    </dgm:pt>
    <dgm:pt modelId="{BB0A926C-C659-470D-99FD-3190F55C5E86}" type="pres">
      <dgm:prSet presAssocID="{B81B5F2D-B1A8-48E5-B22E-0A40671474F3}" presName="hierRoot1" presStyleCnt="0"/>
      <dgm:spPr/>
    </dgm:pt>
    <dgm:pt modelId="{5A702CDC-0DD7-4DBC-B241-34651E560A76}" type="pres">
      <dgm:prSet presAssocID="{B81B5F2D-B1A8-48E5-B22E-0A40671474F3}" presName="composite" presStyleCnt="0"/>
      <dgm:spPr/>
    </dgm:pt>
    <dgm:pt modelId="{E293E30D-898B-4FA3-8AC8-197634721C30}" type="pres">
      <dgm:prSet presAssocID="{B81B5F2D-B1A8-48E5-B22E-0A40671474F3}" presName="background" presStyleLbl="node0" presStyleIdx="0" presStyleCnt="3"/>
      <dgm:spPr/>
    </dgm:pt>
    <dgm:pt modelId="{4F739F66-66D6-4A2D-B137-44466584C38E}" type="pres">
      <dgm:prSet presAssocID="{B81B5F2D-B1A8-48E5-B22E-0A40671474F3}" presName="text" presStyleLbl="fgAcc0" presStyleIdx="0" presStyleCnt="3">
        <dgm:presLayoutVars>
          <dgm:chPref val="3"/>
        </dgm:presLayoutVars>
      </dgm:prSet>
      <dgm:spPr/>
    </dgm:pt>
    <dgm:pt modelId="{571146ED-9561-44D0-90FE-B367D64BE39B}" type="pres">
      <dgm:prSet presAssocID="{B81B5F2D-B1A8-48E5-B22E-0A40671474F3}" presName="hierChild2" presStyleCnt="0"/>
      <dgm:spPr/>
    </dgm:pt>
    <dgm:pt modelId="{2CF7C8E1-0DAA-4FD9-8C24-43A266F2E557}" type="pres">
      <dgm:prSet presAssocID="{8DE3983E-F729-468C-8CEC-214B9D46BB38}" presName="hierRoot1" presStyleCnt="0"/>
      <dgm:spPr/>
    </dgm:pt>
    <dgm:pt modelId="{A6C45375-6DFB-4C8F-B900-8B1AB857B6B8}" type="pres">
      <dgm:prSet presAssocID="{8DE3983E-F729-468C-8CEC-214B9D46BB38}" presName="composite" presStyleCnt="0"/>
      <dgm:spPr/>
    </dgm:pt>
    <dgm:pt modelId="{E5E00205-BCB5-45D3-A99F-0C86DEFAA60E}" type="pres">
      <dgm:prSet presAssocID="{8DE3983E-F729-468C-8CEC-214B9D46BB38}" presName="background" presStyleLbl="node0" presStyleIdx="1" presStyleCnt="3"/>
      <dgm:spPr/>
    </dgm:pt>
    <dgm:pt modelId="{4D74180D-3044-41CE-8306-5410EB5903E8}" type="pres">
      <dgm:prSet presAssocID="{8DE3983E-F729-468C-8CEC-214B9D46BB38}" presName="text" presStyleLbl="fgAcc0" presStyleIdx="1" presStyleCnt="3">
        <dgm:presLayoutVars>
          <dgm:chPref val="3"/>
        </dgm:presLayoutVars>
      </dgm:prSet>
      <dgm:spPr/>
    </dgm:pt>
    <dgm:pt modelId="{C32A5EA0-57EA-4DA2-BCEA-462C269A24E7}" type="pres">
      <dgm:prSet presAssocID="{8DE3983E-F729-468C-8CEC-214B9D46BB38}" presName="hierChild2" presStyleCnt="0"/>
      <dgm:spPr/>
    </dgm:pt>
    <dgm:pt modelId="{2B9BDA96-1BD0-4C16-9002-4EF4B5DFAE63}" type="pres">
      <dgm:prSet presAssocID="{D8BCBB5C-4B57-42E6-9F38-7B43D6530A72}" presName="hierRoot1" presStyleCnt="0"/>
      <dgm:spPr/>
    </dgm:pt>
    <dgm:pt modelId="{5C7D005B-8037-48F7-9A75-A710BF246CB1}" type="pres">
      <dgm:prSet presAssocID="{D8BCBB5C-4B57-42E6-9F38-7B43D6530A72}" presName="composite" presStyleCnt="0"/>
      <dgm:spPr/>
    </dgm:pt>
    <dgm:pt modelId="{E67602BD-C4CB-47CC-A7C6-92DB244C7A04}" type="pres">
      <dgm:prSet presAssocID="{D8BCBB5C-4B57-42E6-9F38-7B43D6530A72}" presName="background" presStyleLbl="node0" presStyleIdx="2" presStyleCnt="3"/>
      <dgm:spPr/>
    </dgm:pt>
    <dgm:pt modelId="{4A2243D8-919E-42EF-8D5C-5E7858BBEEC1}" type="pres">
      <dgm:prSet presAssocID="{D8BCBB5C-4B57-42E6-9F38-7B43D6530A72}" presName="text" presStyleLbl="fgAcc0" presStyleIdx="2" presStyleCnt="3">
        <dgm:presLayoutVars>
          <dgm:chPref val="3"/>
        </dgm:presLayoutVars>
      </dgm:prSet>
      <dgm:spPr/>
    </dgm:pt>
    <dgm:pt modelId="{AA5B4D10-CBC7-4393-A8C3-CF0032A3F3A2}" type="pres">
      <dgm:prSet presAssocID="{D8BCBB5C-4B57-42E6-9F38-7B43D6530A72}" presName="hierChild2" presStyleCnt="0"/>
      <dgm:spPr/>
    </dgm:pt>
  </dgm:ptLst>
  <dgm:cxnLst>
    <dgm:cxn modelId="{96198230-9808-4AD9-A121-018A9272F1C9}" type="presOf" srcId="{8DE3983E-F729-468C-8CEC-214B9D46BB38}" destId="{4D74180D-3044-41CE-8306-5410EB5903E8}" srcOrd="0" destOrd="0" presId="urn:microsoft.com/office/officeart/2005/8/layout/hierarchy1"/>
    <dgm:cxn modelId="{A5272748-EEF4-4570-926E-7DAFEAD30402}" srcId="{8F782C62-7C42-4B31-8589-F9652E1BA7C6}" destId="{B81B5F2D-B1A8-48E5-B22E-0A40671474F3}" srcOrd="0" destOrd="0" parTransId="{76CC036C-5126-4FB7-B01A-882D730B3476}" sibTransId="{2002D317-25D9-4CCE-A79F-3FE1FBF276F6}"/>
    <dgm:cxn modelId="{0763DE50-C093-45F3-A1B1-19827A4C7BF4}" srcId="{8F782C62-7C42-4B31-8589-F9652E1BA7C6}" destId="{D8BCBB5C-4B57-42E6-9F38-7B43D6530A72}" srcOrd="2" destOrd="0" parTransId="{8A04DAC7-5D0B-4AB0-BBB9-8661B66BFBF4}" sibTransId="{2994E189-7A89-4283-8C97-95E066CDEE7D}"/>
    <dgm:cxn modelId="{C359035A-090C-4BB4-9DA5-19342F0D1D26}" srcId="{8F782C62-7C42-4B31-8589-F9652E1BA7C6}" destId="{8DE3983E-F729-468C-8CEC-214B9D46BB38}" srcOrd="1" destOrd="0" parTransId="{E9E01F55-8E80-462E-9993-E8B6CB3C46EC}" sibTransId="{601B836E-32B7-44BC-823D-3A179392863F}"/>
    <dgm:cxn modelId="{B6745089-6E0C-469F-8103-35ED39974903}" type="presOf" srcId="{D8BCBB5C-4B57-42E6-9F38-7B43D6530A72}" destId="{4A2243D8-919E-42EF-8D5C-5E7858BBEEC1}" srcOrd="0" destOrd="0" presId="urn:microsoft.com/office/officeart/2005/8/layout/hierarchy1"/>
    <dgm:cxn modelId="{4211A9B5-480B-4036-A092-117D2DD9EE4F}" type="presOf" srcId="{B81B5F2D-B1A8-48E5-B22E-0A40671474F3}" destId="{4F739F66-66D6-4A2D-B137-44466584C38E}" srcOrd="0" destOrd="0" presId="urn:microsoft.com/office/officeart/2005/8/layout/hierarchy1"/>
    <dgm:cxn modelId="{5A7BEAFA-4E48-465A-855F-5EFEA3A195F9}" type="presOf" srcId="{8F782C62-7C42-4B31-8589-F9652E1BA7C6}" destId="{FEF6FCD6-B848-40DE-9B30-9F5B671F61C2}" srcOrd="0" destOrd="0" presId="urn:microsoft.com/office/officeart/2005/8/layout/hierarchy1"/>
    <dgm:cxn modelId="{0A944A36-1FB2-42F4-B3D0-065F54727F85}" type="presParOf" srcId="{FEF6FCD6-B848-40DE-9B30-9F5B671F61C2}" destId="{BB0A926C-C659-470D-99FD-3190F55C5E86}" srcOrd="0" destOrd="0" presId="urn:microsoft.com/office/officeart/2005/8/layout/hierarchy1"/>
    <dgm:cxn modelId="{9F34933F-B74C-4401-BF63-CFAF55727DF8}" type="presParOf" srcId="{BB0A926C-C659-470D-99FD-3190F55C5E86}" destId="{5A702CDC-0DD7-4DBC-B241-34651E560A76}" srcOrd="0" destOrd="0" presId="urn:microsoft.com/office/officeart/2005/8/layout/hierarchy1"/>
    <dgm:cxn modelId="{C22582CB-1725-4ABD-8301-AE0BE6C8C4DE}" type="presParOf" srcId="{5A702CDC-0DD7-4DBC-B241-34651E560A76}" destId="{E293E30D-898B-4FA3-8AC8-197634721C30}" srcOrd="0" destOrd="0" presId="urn:microsoft.com/office/officeart/2005/8/layout/hierarchy1"/>
    <dgm:cxn modelId="{EDDDC983-25B0-45C9-BDF3-32AFB528DCCA}" type="presParOf" srcId="{5A702CDC-0DD7-4DBC-B241-34651E560A76}" destId="{4F739F66-66D6-4A2D-B137-44466584C38E}" srcOrd="1" destOrd="0" presId="urn:microsoft.com/office/officeart/2005/8/layout/hierarchy1"/>
    <dgm:cxn modelId="{FBEFBC05-3589-45EC-A4F2-E519C763F838}" type="presParOf" srcId="{BB0A926C-C659-470D-99FD-3190F55C5E86}" destId="{571146ED-9561-44D0-90FE-B367D64BE39B}" srcOrd="1" destOrd="0" presId="urn:microsoft.com/office/officeart/2005/8/layout/hierarchy1"/>
    <dgm:cxn modelId="{7B67BDDD-4F32-4ACF-BD97-2427F1A8FC19}" type="presParOf" srcId="{FEF6FCD6-B848-40DE-9B30-9F5B671F61C2}" destId="{2CF7C8E1-0DAA-4FD9-8C24-43A266F2E557}" srcOrd="1" destOrd="0" presId="urn:microsoft.com/office/officeart/2005/8/layout/hierarchy1"/>
    <dgm:cxn modelId="{B401E2D4-9E16-4E64-9593-80D4068D957D}" type="presParOf" srcId="{2CF7C8E1-0DAA-4FD9-8C24-43A266F2E557}" destId="{A6C45375-6DFB-4C8F-B900-8B1AB857B6B8}" srcOrd="0" destOrd="0" presId="urn:microsoft.com/office/officeart/2005/8/layout/hierarchy1"/>
    <dgm:cxn modelId="{DB7563BF-D33C-44F8-AE0F-9D48B1C3EB1F}" type="presParOf" srcId="{A6C45375-6DFB-4C8F-B900-8B1AB857B6B8}" destId="{E5E00205-BCB5-45D3-A99F-0C86DEFAA60E}" srcOrd="0" destOrd="0" presId="urn:microsoft.com/office/officeart/2005/8/layout/hierarchy1"/>
    <dgm:cxn modelId="{C90BB3F2-1F26-4C59-BA15-D3CFC381CE6B}" type="presParOf" srcId="{A6C45375-6DFB-4C8F-B900-8B1AB857B6B8}" destId="{4D74180D-3044-41CE-8306-5410EB5903E8}" srcOrd="1" destOrd="0" presId="urn:microsoft.com/office/officeart/2005/8/layout/hierarchy1"/>
    <dgm:cxn modelId="{242E7B80-032D-45C4-B8AA-63466D65AD2E}" type="presParOf" srcId="{2CF7C8E1-0DAA-4FD9-8C24-43A266F2E557}" destId="{C32A5EA0-57EA-4DA2-BCEA-462C269A24E7}" srcOrd="1" destOrd="0" presId="urn:microsoft.com/office/officeart/2005/8/layout/hierarchy1"/>
    <dgm:cxn modelId="{AEFE83CB-9BAC-411E-8D71-656512AC1606}" type="presParOf" srcId="{FEF6FCD6-B848-40DE-9B30-9F5B671F61C2}" destId="{2B9BDA96-1BD0-4C16-9002-4EF4B5DFAE63}" srcOrd="2" destOrd="0" presId="urn:microsoft.com/office/officeart/2005/8/layout/hierarchy1"/>
    <dgm:cxn modelId="{201FF5A2-ECE9-4870-82C1-A033A45FC30D}" type="presParOf" srcId="{2B9BDA96-1BD0-4C16-9002-4EF4B5DFAE63}" destId="{5C7D005B-8037-48F7-9A75-A710BF246CB1}" srcOrd="0" destOrd="0" presId="urn:microsoft.com/office/officeart/2005/8/layout/hierarchy1"/>
    <dgm:cxn modelId="{FCCFE496-575B-4A54-9E4C-65B8A762EFE7}" type="presParOf" srcId="{5C7D005B-8037-48F7-9A75-A710BF246CB1}" destId="{E67602BD-C4CB-47CC-A7C6-92DB244C7A04}" srcOrd="0" destOrd="0" presId="urn:microsoft.com/office/officeart/2005/8/layout/hierarchy1"/>
    <dgm:cxn modelId="{AB8A3511-F696-43EB-B6F2-10913619562B}" type="presParOf" srcId="{5C7D005B-8037-48F7-9A75-A710BF246CB1}" destId="{4A2243D8-919E-42EF-8D5C-5E7858BBEEC1}" srcOrd="1" destOrd="0" presId="urn:microsoft.com/office/officeart/2005/8/layout/hierarchy1"/>
    <dgm:cxn modelId="{03A81A4D-3E30-45EC-888A-2950603F1C3B}" type="presParOf" srcId="{2B9BDA96-1BD0-4C16-9002-4EF4B5DFAE63}" destId="{AA5B4D10-CBC7-4393-A8C3-CF0032A3F3A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3E30D-898B-4FA3-8AC8-197634721C30}">
      <dsp:nvSpPr>
        <dsp:cNvPr id="0" name=""/>
        <dsp:cNvSpPr/>
      </dsp:nvSpPr>
      <dsp:spPr>
        <a:xfrm>
          <a:off x="0" y="529212"/>
          <a:ext cx="1926201" cy="1223137"/>
        </a:xfrm>
        <a:prstGeom prst="roundRect">
          <a:avLst>
            <a:gd name="adj" fmla="val 10000"/>
          </a:avLst>
        </a:prstGeom>
        <a:solidFill>
          <a:schemeClr val="accent3">
            <a:shade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F739F66-66D6-4A2D-B137-44466584C38E}">
      <dsp:nvSpPr>
        <dsp:cNvPr id="0" name=""/>
        <dsp:cNvSpPr/>
      </dsp:nvSpPr>
      <dsp:spPr>
        <a:xfrm>
          <a:off x="214022" y="732533"/>
          <a:ext cx="1926201" cy="1223137"/>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This experiment demonstrates capillary action</a:t>
          </a:r>
        </a:p>
      </dsp:txBody>
      <dsp:txXfrm>
        <a:off x="249846" y="768357"/>
        <a:ext cx="1854553" cy="1151489"/>
      </dsp:txXfrm>
    </dsp:sp>
    <dsp:sp modelId="{E5E00205-BCB5-45D3-A99F-0C86DEFAA60E}">
      <dsp:nvSpPr>
        <dsp:cNvPr id="0" name=""/>
        <dsp:cNvSpPr/>
      </dsp:nvSpPr>
      <dsp:spPr>
        <a:xfrm>
          <a:off x="2354245" y="529212"/>
          <a:ext cx="1926201" cy="1223137"/>
        </a:xfrm>
        <a:prstGeom prst="roundRect">
          <a:avLst>
            <a:gd name="adj" fmla="val 10000"/>
          </a:avLst>
        </a:prstGeom>
        <a:solidFill>
          <a:schemeClr val="accent3">
            <a:shade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D74180D-3044-41CE-8306-5410EB5903E8}">
      <dsp:nvSpPr>
        <dsp:cNvPr id="0" name=""/>
        <dsp:cNvSpPr/>
      </dsp:nvSpPr>
      <dsp:spPr>
        <a:xfrm>
          <a:off x="2568268" y="732533"/>
          <a:ext cx="1926201" cy="1223137"/>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It also shows that this action can defy gravity as the water travels up the paper towel</a:t>
          </a:r>
        </a:p>
      </dsp:txBody>
      <dsp:txXfrm>
        <a:off x="2604092" y="768357"/>
        <a:ext cx="1854553" cy="1151489"/>
      </dsp:txXfrm>
    </dsp:sp>
    <dsp:sp modelId="{E67602BD-C4CB-47CC-A7C6-92DB244C7A04}">
      <dsp:nvSpPr>
        <dsp:cNvPr id="0" name=""/>
        <dsp:cNvSpPr/>
      </dsp:nvSpPr>
      <dsp:spPr>
        <a:xfrm>
          <a:off x="4708491" y="529212"/>
          <a:ext cx="1926201" cy="1223137"/>
        </a:xfrm>
        <a:prstGeom prst="roundRect">
          <a:avLst>
            <a:gd name="adj" fmla="val 10000"/>
          </a:avLst>
        </a:prstGeom>
        <a:solidFill>
          <a:schemeClr val="accent3">
            <a:shade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A2243D8-919E-42EF-8D5C-5E7858BBEEC1}">
      <dsp:nvSpPr>
        <dsp:cNvPr id="0" name=""/>
        <dsp:cNvSpPr/>
      </dsp:nvSpPr>
      <dsp:spPr>
        <a:xfrm>
          <a:off x="4922513" y="732533"/>
          <a:ext cx="1926201" cy="1223137"/>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Can also observe colour mixing</a:t>
          </a:r>
        </a:p>
      </dsp:txBody>
      <dsp:txXfrm>
        <a:off x="4958337" y="768357"/>
        <a:ext cx="1854553" cy="11514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CD106-1C8C-43E1-82E3-0642F96F35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FFAA2E5-6D79-40C8-B0CD-2F66D32F82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386F1EF-5A41-4BF3-B104-5C2338DA31E8}"/>
              </a:ext>
            </a:extLst>
          </p:cNvPr>
          <p:cNvSpPr>
            <a:spLocks noGrp="1"/>
          </p:cNvSpPr>
          <p:nvPr>
            <p:ph type="dt" sz="half" idx="10"/>
          </p:nvPr>
        </p:nvSpPr>
        <p:spPr/>
        <p:txBody>
          <a:bodyPr/>
          <a:lstStyle/>
          <a:p>
            <a:fld id="{5C5DA54F-5C80-42C8-85F0-903CD1DF2C4D}" type="datetimeFigureOut">
              <a:rPr lang="en-CA" smtClean="0"/>
              <a:t>2020-08-26</a:t>
            </a:fld>
            <a:endParaRPr lang="en-CA"/>
          </a:p>
        </p:txBody>
      </p:sp>
      <p:sp>
        <p:nvSpPr>
          <p:cNvPr id="5" name="Footer Placeholder 4">
            <a:extLst>
              <a:ext uri="{FF2B5EF4-FFF2-40B4-BE49-F238E27FC236}">
                <a16:creationId xmlns:a16="http://schemas.microsoft.com/office/drawing/2014/main" id="{7B852CD0-3D56-414F-BC3D-534EFA05C56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125C225-771E-472D-BEE3-9C7CFE0039CE}"/>
              </a:ext>
            </a:extLst>
          </p:cNvPr>
          <p:cNvSpPr>
            <a:spLocks noGrp="1"/>
          </p:cNvSpPr>
          <p:nvPr>
            <p:ph type="sldNum" sz="quarter" idx="12"/>
          </p:nvPr>
        </p:nvSpPr>
        <p:spPr/>
        <p:txBody>
          <a:bodyPr/>
          <a:lstStyle/>
          <a:p>
            <a:fld id="{DA261755-4EF3-4575-B519-77C75F65488C}" type="slidenum">
              <a:rPr lang="en-CA" smtClean="0"/>
              <a:t>‹#›</a:t>
            </a:fld>
            <a:endParaRPr lang="en-CA"/>
          </a:p>
        </p:txBody>
      </p:sp>
    </p:spTree>
    <p:extLst>
      <p:ext uri="{BB962C8B-B14F-4D97-AF65-F5344CB8AC3E}">
        <p14:creationId xmlns:p14="http://schemas.microsoft.com/office/powerpoint/2010/main" val="416559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AF7A-6965-4EB7-A162-B81B3491DD2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8F237BB-B59D-4B6A-82A5-6FC4DC44D4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D747C4E-A6CF-4A7C-983A-58583216BC0C}"/>
              </a:ext>
            </a:extLst>
          </p:cNvPr>
          <p:cNvSpPr>
            <a:spLocks noGrp="1"/>
          </p:cNvSpPr>
          <p:nvPr>
            <p:ph type="dt" sz="half" idx="10"/>
          </p:nvPr>
        </p:nvSpPr>
        <p:spPr/>
        <p:txBody>
          <a:bodyPr/>
          <a:lstStyle/>
          <a:p>
            <a:fld id="{5C5DA54F-5C80-42C8-85F0-903CD1DF2C4D}" type="datetimeFigureOut">
              <a:rPr lang="en-CA" smtClean="0"/>
              <a:t>2020-08-26</a:t>
            </a:fld>
            <a:endParaRPr lang="en-CA"/>
          </a:p>
        </p:txBody>
      </p:sp>
      <p:sp>
        <p:nvSpPr>
          <p:cNvPr id="5" name="Footer Placeholder 4">
            <a:extLst>
              <a:ext uri="{FF2B5EF4-FFF2-40B4-BE49-F238E27FC236}">
                <a16:creationId xmlns:a16="http://schemas.microsoft.com/office/drawing/2014/main" id="{DB109153-13B1-4483-8FBB-56F251314B9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B1E0835-FF48-4A9F-BEF1-414E96F4376C}"/>
              </a:ext>
            </a:extLst>
          </p:cNvPr>
          <p:cNvSpPr>
            <a:spLocks noGrp="1"/>
          </p:cNvSpPr>
          <p:nvPr>
            <p:ph type="sldNum" sz="quarter" idx="12"/>
          </p:nvPr>
        </p:nvSpPr>
        <p:spPr/>
        <p:txBody>
          <a:bodyPr/>
          <a:lstStyle/>
          <a:p>
            <a:fld id="{DA261755-4EF3-4575-B519-77C75F65488C}" type="slidenum">
              <a:rPr lang="en-CA" smtClean="0"/>
              <a:t>‹#›</a:t>
            </a:fld>
            <a:endParaRPr lang="en-CA"/>
          </a:p>
        </p:txBody>
      </p:sp>
    </p:spTree>
    <p:extLst>
      <p:ext uri="{BB962C8B-B14F-4D97-AF65-F5344CB8AC3E}">
        <p14:creationId xmlns:p14="http://schemas.microsoft.com/office/powerpoint/2010/main" val="397728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4042A1-4665-4DA3-8899-2821247EBA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87351EA-AECC-46C5-9244-0A6A2A7B65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552D618-B74D-45C7-875F-3AC6DE1B62EE}"/>
              </a:ext>
            </a:extLst>
          </p:cNvPr>
          <p:cNvSpPr>
            <a:spLocks noGrp="1"/>
          </p:cNvSpPr>
          <p:nvPr>
            <p:ph type="dt" sz="half" idx="10"/>
          </p:nvPr>
        </p:nvSpPr>
        <p:spPr/>
        <p:txBody>
          <a:bodyPr/>
          <a:lstStyle/>
          <a:p>
            <a:fld id="{5C5DA54F-5C80-42C8-85F0-903CD1DF2C4D}" type="datetimeFigureOut">
              <a:rPr lang="en-CA" smtClean="0"/>
              <a:t>2020-08-26</a:t>
            </a:fld>
            <a:endParaRPr lang="en-CA"/>
          </a:p>
        </p:txBody>
      </p:sp>
      <p:sp>
        <p:nvSpPr>
          <p:cNvPr id="5" name="Footer Placeholder 4">
            <a:extLst>
              <a:ext uri="{FF2B5EF4-FFF2-40B4-BE49-F238E27FC236}">
                <a16:creationId xmlns:a16="http://schemas.microsoft.com/office/drawing/2014/main" id="{7FB0FA40-4ED3-4DEA-9F4E-326774F223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59A8B41-239C-4134-B402-3484D72AA110}"/>
              </a:ext>
            </a:extLst>
          </p:cNvPr>
          <p:cNvSpPr>
            <a:spLocks noGrp="1"/>
          </p:cNvSpPr>
          <p:nvPr>
            <p:ph type="sldNum" sz="quarter" idx="12"/>
          </p:nvPr>
        </p:nvSpPr>
        <p:spPr/>
        <p:txBody>
          <a:bodyPr/>
          <a:lstStyle/>
          <a:p>
            <a:fld id="{DA261755-4EF3-4575-B519-77C75F65488C}" type="slidenum">
              <a:rPr lang="en-CA" smtClean="0"/>
              <a:t>‹#›</a:t>
            </a:fld>
            <a:endParaRPr lang="en-CA"/>
          </a:p>
        </p:txBody>
      </p:sp>
    </p:spTree>
    <p:extLst>
      <p:ext uri="{BB962C8B-B14F-4D97-AF65-F5344CB8AC3E}">
        <p14:creationId xmlns:p14="http://schemas.microsoft.com/office/powerpoint/2010/main" val="402833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0395-78C2-45C9-A7A0-5FD669D11A7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593A2A5-2BFF-45C7-BB9B-FFC25B624A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34395BB-E7F8-4FB1-85F2-08EA58B7B963}"/>
              </a:ext>
            </a:extLst>
          </p:cNvPr>
          <p:cNvSpPr>
            <a:spLocks noGrp="1"/>
          </p:cNvSpPr>
          <p:nvPr>
            <p:ph type="dt" sz="half" idx="10"/>
          </p:nvPr>
        </p:nvSpPr>
        <p:spPr/>
        <p:txBody>
          <a:bodyPr/>
          <a:lstStyle/>
          <a:p>
            <a:fld id="{5C5DA54F-5C80-42C8-85F0-903CD1DF2C4D}" type="datetimeFigureOut">
              <a:rPr lang="en-CA" smtClean="0"/>
              <a:t>2020-08-26</a:t>
            </a:fld>
            <a:endParaRPr lang="en-CA"/>
          </a:p>
        </p:txBody>
      </p:sp>
      <p:sp>
        <p:nvSpPr>
          <p:cNvPr id="5" name="Footer Placeholder 4">
            <a:extLst>
              <a:ext uri="{FF2B5EF4-FFF2-40B4-BE49-F238E27FC236}">
                <a16:creationId xmlns:a16="http://schemas.microsoft.com/office/drawing/2014/main" id="{A572DCF6-0396-472B-A7B6-7DDF60732C6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CCD2104-6CD3-431F-A176-3E89C5B57A97}"/>
              </a:ext>
            </a:extLst>
          </p:cNvPr>
          <p:cNvSpPr>
            <a:spLocks noGrp="1"/>
          </p:cNvSpPr>
          <p:nvPr>
            <p:ph type="sldNum" sz="quarter" idx="12"/>
          </p:nvPr>
        </p:nvSpPr>
        <p:spPr/>
        <p:txBody>
          <a:bodyPr/>
          <a:lstStyle/>
          <a:p>
            <a:fld id="{DA261755-4EF3-4575-B519-77C75F65488C}" type="slidenum">
              <a:rPr lang="en-CA" smtClean="0"/>
              <a:t>‹#›</a:t>
            </a:fld>
            <a:endParaRPr lang="en-CA"/>
          </a:p>
        </p:txBody>
      </p:sp>
    </p:spTree>
    <p:extLst>
      <p:ext uri="{BB962C8B-B14F-4D97-AF65-F5344CB8AC3E}">
        <p14:creationId xmlns:p14="http://schemas.microsoft.com/office/powerpoint/2010/main" val="355203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16565-A425-429F-B02F-3FB4706A72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C11594B-EC3C-4D04-B9CB-59826BE31C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BFFA90-083D-4B7D-AC8A-8331B83586CD}"/>
              </a:ext>
            </a:extLst>
          </p:cNvPr>
          <p:cNvSpPr>
            <a:spLocks noGrp="1"/>
          </p:cNvSpPr>
          <p:nvPr>
            <p:ph type="dt" sz="half" idx="10"/>
          </p:nvPr>
        </p:nvSpPr>
        <p:spPr/>
        <p:txBody>
          <a:bodyPr/>
          <a:lstStyle/>
          <a:p>
            <a:fld id="{5C5DA54F-5C80-42C8-85F0-903CD1DF2C4D}" type="datetimeFigureOut">
              <a:rPr lang="en-CA" smtClean="0"/>
              <a:t>2020-08-26</a:t>
            </a:fld>
            <a:endParaRPr lang="en-CA"/>
          </a:p>
        </p:txBody>
      </p:sp>
      <p:sp>
        <p:nvSpPr>
          <p:cNvPr id="5" name="Footer Placeholder 4">
            <a:extLst>
              <a:ext uri="{FF2B5EF4-FFF2-40B4-BE49-F238E27FC236}">
                <a16:creationId xmlns:a16="http://schemas.microsoft.com/office/drawing/2014/main" id="{1A723617-24D1-4F5C-AAFB-0E2CB468A5E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EB6B123-20D9-4BF7-BADD-18782979C82D}"/>
              </a:ext>
            </a:extLst>
          </p:cNvPr>
          <p:cNvSpPr>
            <a:spLocks noGrp="1"/>
          </p:cNvSpPr>
          <p:nvPr>
            <p:ph type="sldNum" sz="quarter" idx="12"/>
          </p:nvPr>
        </p:nvSpPr>
        <p:spPr/>
        <p:txBody>
          <a:bodyPr/>
          <a:lstStyle/>
          <a:p>
            <a:fld id="{DA261755-4EF3-4575-B519-77C75F65488C}" type="slidenum">
              <a:rPr lang="en-CA" smtClean="0"/>
              <a:t>‹#›</a:t>
            </a:fld>
            <a:endParaRPr lang="en-CA"/>
          </a:p>
        </p:txBody>
      </p:sp>
    </p:spTree>
    <p:extLst>
      <p:ext uri="{BB962C8B-B14F-4D97-AF65-F5344CB8AC3E}">
        <p14:creationId xmlns:p14="http://schemas.microsoft.com/office/powerpoint/2010/main" val="39730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5D54E-DE4A-48E7-9FCE-5C876AFD444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B1C9826-E8EE-460D-95CD-5DED599D27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AA8E674-8A99-469E-BB37-C9A8958084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BF2C358-5DED-4727-9CBD-73DD5AEC0B79}"/>
              </a:ext>
            </a:extLst>
          </p:cNvPr>
          <p:cNvSpPr>
            <a:spLocks noGrp="1"/>
          </p:cNvSpPr>
          <p:nvPr>
            <p:ph type="dt" sz="half" idx="10"/>
          </p:nvPr>
        </p:nvSpPr>
        <p:spPr/>
        <p:txBody>
          <a:bodyPr/>
          <a:lstStyle/>
          <a:p>
            <a:fld id="{5C5DA54F-5C80-42C8-85F0-903CD1DF2C4D}" type="datetimeFigureOut">
              <a:rPr lang="en-CA" smtClean="0"/>
              <a:t>2020-08-26</a:t>
            </a:fld>
            <a:endParaRPr lang="en-CA"/>
          </a:p>
        </p:txBody>
      </p:sp>
      <p:sp>
        <p:nvSpPr>
          <p:cNvPr id="6" name="Footer Placeholder 5">
            <a:extLst>
              <a:ext uri="{FF2B5EF4-FFF2-40B4-BE49-F238E27FC236}">
                <a16:creationId xmlns:a16="http://schemas.microsoft.com/office/drawing/2014/main" id="{1189953D-DE72-4AB5-9469-ACE6F344A6C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3FA6652-AB3C-482B-9925-0D6569D8419B}"/>
              </a:ext>
            </a:extLst>
          </p:cNvPr>
          <p:cNvSpPr>
            <a:spLocks noGrp="1"/>
          </p:cNvSpPr>
          <p:nvPr>
            <p:ph type="sldNum" sz="quarter" idx="12"/>
          </p:nvPr>
        </p:nvSpPr>
        <p:spPr/>
        <p:txBody>
          <a:bodyPr/>
          <a:lstStyle/>
          <a:p>
            <a:fld id="{DA261755-4EF3-4575-B519-77C75F65488C}" type="slidenum">
              <a:rPr lang="en-CA" smtClean="0"/>
              <a:t>‹#›</a:t>
            </a:fld>
            <a:endParaRPr lang="en-CA"/>
          </a:p>
        </p:txBody>
      </p:sp>
    </p:spTree>
    <p:extLst>
      <p:ext uri="{BB962C8B-B14F-4D97-AF65-F5344CB8AC3E}">
        <p14:creationId xmlns:p14="http://schemas.microsoft.com/office/powerpoint/2010/main" val="3357703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1AAA5-4CD9-49AD-A29A-CBFA330F0BF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AEBC8CA-7D94-4A4D-87B6-244709DB17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D71519-6DDF-41F7-9A3F-A65DA119AD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A0FB221-6870-4A65-8CA6-C69933930A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85CFB2-7B19-4341-9E19-CFA6EC27C2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BC84C67-36E6-49CA-B112-4EFB3A719E83}"/>
              </a:ext>
            </a:extLst>
          </p:cNvPr>
          <p:cNvSpPr>
            <a:spLocks noGrp="1"/>
          </p:cNvSpPr>
          <p:nvPr>
            <p:ph type="dt" sz="half" idx="10"/>
          </p:nvPr>
        </p:nvSpPr>
        <p:spPr/>
        <p:txBody>
          <a:bodyPr/>
          <a:lstStyle/>
          <a:p>
            <a:fld id="{5C5DA54F-5C80-42C8-85F0-903CD1DF2C4D}" type="datetimeFigureOut">
              <a:rPr lang="en-CA" smtClean="0"/>
              <a:t>2020-08-26</a:t>
            </a:fld>
            <a:endParaRPr lang="en-CA"/>
          </a:p>
        </p:txBody>
      </p:sp>
      <p:sp>
        <p:nvSpPr>
          <p:cNvPr id="8" name="Footer Placeholder 7">
            <a:extLst>
              <a:ext uri="{FF2B5EF4-FFF2-40B4-BE49-F238E27FC236}">
                <a16:creationId xmlns:a16="http://schemas.microsoft.com/office/drawing/2014/main" id="{F89B72B8-2B8C-4206-A92A-B12216F2656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20ABE13-A1AD-4EF2-BAA2-45870583D828}"/>
              </a:ext>
            </a:extLst>
          </p:cNvPr>
          <p:cNvSpPr>
            <a:spLocks noGrp="1"/>
          </p:cNvSpPr>
          <p:nvPr>
            <p:ph type="sldNum" sz="quarter" idx="12"/>
          </p:nvPr>
        </p:nvSpPr>
        <p:spPr/>
        <p:txBody>
          <a:bodyPr/>
          <a:lstStyle/>
          <a:p>
            <a:fld id="{DA261755-4EF3-4575-B519-77C75F65488C}" type="slidenum">
              <a:rPr lang="en-CA" smtClean="0"/>
              <a:t>‹#›</a:t>
            </a:fld>
            <a:endParaRPr lang="en-CA"/>
          </a:p>
        </p:txBody>
      </p:sp>
    </p:spTree>
    <p:extLst>
      <p:ext uri="{BB962C8B-B14F-4D97-AF65-F5344CB8AC3E}">
        <p14:creationId xmlns:p14="http://schemas.microsoft.com/office/powerpoint/2010/main" val="71773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708D2-ED9E-4861-8B36-BAF248AD98A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57842A8-744B-44AD-B631-C16FD81D2377}"/>
              </a:ext>
            </a:extLst>
          </p:cNvPr>
          <p:cNvSpPr>
            <a:spLocks noGrp="1"/>
          </p:cNvSpPr>
          <p:nvPr>
            <p:ph type="dt" sz="half" idx="10"/>
          </p:nvPr>
        </p:nvSpPr>
        <p:spPr/>
        <p:txBody>
          <a:bodyPr/>
          <a:lstStyle/>
          <a:p>
            <a:fld id="{5C5DA54F-5C80-42C8-85F0-903CD1DF2C4D}" type="datetimeFigureOut">
              <a:rPr lang="en-CA" smtClean="0"/>
              <a:t>2020-08-26</a:t>
            </a:fld>
            <a:endParaRPr lang="en-CA"/>
          </a:p>
        </p:txBody>
      </p:sp>
      <p:sp>
        <p:nvSpPr>
          <p:cNvPr id="4" name="Footer Placeholder 3">
            <a:extLst>
              <a:ext uri="{FF2B5EF4-FFF2-40B4-BE49-F238E27FC236}">
                <a16:creationId xmlns:a16="http://schemas.microsoft.com/office/drawing/2014/main" id="{E99B6B3A-67B6-4A31-9B9A-6DAA747BEBE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FC1EF67-1C15-4A7B-832C-E18B172591CF}"/>
              </a:ext>
            </a:extLst>
          </p:cNvPr>
          <p:cNvSpPr>
            <a:spLocks noGrp="1"/>
          </p:cNvSpPr>
          <p:nvPr>
            <p:ph type="sldNum" sz="quarter" idx="12"/>
          </p:nvPr>
        </p:nvSpPr>
        <p:spPr/>
        <p:txBody>
          <a:bodyPr/>
          <a:lstStyle/>
          <a:p>
            <a:fld id="{DA261755-4EF3-4575-B519-77C75F65488C}" type="slidenum">
              <a:rPr lang="en-CA" smtClean="0"/>
              <a:t>‹#›</a:t>
            </a:fld>
            <a:endParaRPr lang="en-CA"/>
          </a:p>
        </p:txBody>
      </p:sp>
    </p:spTree>
    <p:extLst>
      <p:ext uri="{BB962C8B-B14F-4D97-AF65-F5344CB8AC3E}">
        <p14:creationId xmlns:p14="http://schemas.microsoft.com/office/powerpoint/2010/main" val="291013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11FEB-113A-46D5-BD9E-E760A6B465AE}"/>
              </a:ext>
            </a:extLst>
          </p:cNvPr>
          <p:cNvSpPr>
            <a:spLocks noGrp="1"/>
          </p:cNvSpPr>
          <p:nvPr>
            <p:ph type="dt" sz="half" idx="10"/>
          </p:nvPr>
        </p:nvSpPr>
        <p:spPr/>
        <p:txBody>
          <a:bodyPr/>
          <a:lstStyle/>
          <a:p>
            <a:fld id="{5C5DA54F-5C80-42C8-85F0-903CD1DF2C4D}" type="datetimeFigureOut">
              <a:rPr lang="en-CA" smtClean="0"/>
              <a:t>2020-08-26</a:t>
            </a:fld>
            <a:endParaRPr lang="en-CA"/>
          </a:p>
        </p:txBody>
      </p:sp>
      <p:sp>
        <p:nvSpPr>
          <p:cNvPr id="3" name="Footer Placeholder 2">
            <a:extLst>
              <a:ext uri="{FF2B5EF4-FFF2-40B4-BE49-F238E27FC236}">
                <a16:creationId xmlns:a16="http://schemas.microsoft.com/office/drawing/2014/main" id="{C0A18703-18DE-4BE5-AE7E-3B8EA20836A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6654A82-2B95-472A-99BA-2871F10608AD}"/>
              </a:ext>
            </a:extLst>
          </p:cNvPr>
          <p:cNvSpPr>
            <a:spLocks noGrp="1"/>
          </p:cNvSpPr>
          <p:nvPr>
            <p:ph type="sldNum" sz="quarter" idx="12"/>
          </p:nvPr>
        </p:nvSpPr>
        <p:spPr/>
        <p:txBody>
          <a:bodyPr/>
          <a:lstStyle/>
          <a:p>
            <a:fld id="{DA261755-4EF3-4575-B519-77C75F65488C}" type="slidenum">
              <a:rPr lang="en-CA" smtClean="0"/>
              <a:t>‹#›</a:t>
            </a:fld>
            <a:endParaRPr lang="en-CA"/>
          </a:p>
        </p:txBody>
      </p:sp>
    </p:spTree>
    <p:extLst>
      <p:ext uri="{BB962C8B-B14F-4D97-AF65-F5344CB8AC3E}">
        <p14:creationId xmlns:p14="http://schemas.microsoft.com/office/powerpoint/2010/main" val="286148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E635D-A974-4C5C-AC04-64EA655EB2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C35D0CE-3C5D-498D-9101-C01E14FDA4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607AD1D-702B-4644-803E-0C571816B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7F0147-CE01-48E9-A942-98993F9962E5}"/>
              </a:ext>
            </a:extLst>
          </p:cNvPr>
          <p:cNvSpPr>
            <a:spLocks noGrp="1"/>
          </p:cNvSpPr>
          <p:nvPr>
            <p:ph type="dt" sz="half" idx="10"/>
          </p:nvPr>
        </p:nvSpPr>
        <p:spPr/>
        <p:txBody>
          <a:bodyPr/>
          <a:lstStyle/>
          <a:p>
            <a:fld id="{5C5DA54F-5C80-42C8-85F0-903CD1DF2C4D}" type="datetimeFigureOut">
              <a:rPr lang="en-CA" smtClean="0"/>
              <a:t>2020-08-26</a:t>
            </a:fld>
            <a:endParaRPr lang="en-CA"/>
          </a:p>
        </p:txBody>
      </p:sp>
      <p:sp>
        <p:nvSpPr>
          <p:cNvPr id="6" name="Footer Placeholder 5">
            <a:extLst>
              <a:ext uri="{FF2B5EF4-FFF2-40B4-BE49-F238E27FC236}">
                <a16:creationId xmlns:a16="http://schemas.microsoft.com/office/drawing/2014/main" id="{C9843111-CF6D-4ACD-B268-7A528B2DE0D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79D4A51-5B72-4016-A78C-D44C39ABD362}"/>
              </a:ext>
            </a:extLst>
          </p:cNvPr>
          <p:cNvSpPr>
            <a:spLocks noGrp="1"/>
          </p:cNvSpPr>
          <p:nvPr>
            <p:ph type="sldNum" sz="quarter" idx="12"/>
          </p:nvPr>
        </p:nvSpPr>
        <p:spPr/>
        <p:txBody>
          <a:bodyPr/>
          <a:lstStyle/>
          <a:p>
            <a:fld id="{DA261755-4EF3-4575-B519-77C75F65488C}" type="slidenum">
              <a:rPr lang="en-CA" smtClean="0"/>
              <a:t>‹#›</a:t>
            </a:fld>
            <a:endParaRPr lang="en-CA"/>
          </a:p>
        </p:txBody>
      </p:sp>
    </p:spTree>
    <p:extLst>
      <p:ext uri="{BB962C8B-B14F-4D97-AF65-F5344CB8AC3E}">
        <p14:creationId xmlns:p14="http://schemas.microsoft.com/office/powerpoint/2010/main" val="2830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E440B-3CE0-41F4-ABF3-94BBD8FBE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9C0A726-9BDE-4B08-92C4-6C2A4F5CF7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36E7788-9FA5-4A68-B999-5C55D4FCF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1AD668-50BE-4AFA-931C-2F50CF4EDDB1}"/>
              </a:ext>
            </a:extLst>
          </p:cNvPr>
          <p:cNvSpPr>
            <a:spLocks noGrp="1"/>
          </p:cNvSpPr>
          <p:nvPr>
            <p:ph type="dt" sz="half" idx="10"/>
          </p:nvPr>
        </p:nvSpPr>
        <p:spPr/>
        <p:txBody>
          <a:bodyPr/>
          <a:lstStyle/>
          <a:p>
            <a:fld id="{5C5DA54F-5C80-42C8-85F0-903CD1DF2C4D}" type="datetimeFigureOut">
              <a:rPr lang="en-CA" smtClean="0"/>
              <a:t>2020-08-26</a:t>
            </a:fld>
            <a:endParaRPr lang="en-CA"/>
          </a:p>
        </p:txBody>
      </p:sp>
      <p:sp>
        <p:nvSpPr>
          <p:cNvPr id="6" name="Footer Placeholder 5">
            <a:extLst>
              <a:ext uri="{FF2B5EF4-FFF2-40B4-BE49-F238E27FC236}">
                <a16:creationId xmlns:a16="http://schemas.microsoft.com/office/drawing/2014/main" id="{9CDBE774-525B-48C5-B462-A3F18B08FF1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1BD20A2-4B85-452B-A090-424AD1AC53C7}"/>
              </a:ext>
            </a:extLst>
          </p:cNvPr>
          <p:cNvSpPr>
            <a:spLocks noGrp="1"/>
          </p:cNvSpPr>
          <p:nvPr>
            <p:ph type="sldNum" sz="quarter" idx="12"/>
          </p:nvPr>
        </p:nvSpPr>
        <p:spPr/>
        <p:txBody>
          <a:bodyPr/>
          <a:lstStyle/>
          <a:p>
            <a:fld id="{DA261755-4EF3-4575-B519-77C75F65488C}" type="slidenum">
              <a:rPr lang="en-CA" smtClean="0"/>
              <a:t>‹#›</a:t>
            </a:fld>
            <a:endParaRPr lang="en-CA"/>
          </a:p>
        </p:txBody>
      </p:sp>
    </p:spTree>
    <p:extLst>
      <p:ext uri="{BB962C8B-B14F-4D97-AF65-F5344CB8AC3E}">
        <p14:creationId xmlns:p14="http://schemas.microsoft.com/office/powerpoint/2010/main" val="389760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112B35-1260-4454-9475-CAFC0AF87F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961C34D-7EBA-4907-B15A-C21FA8BEE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BE0078A-4CFC-45F4-AF54-6BA5599250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DA54F-5C80-42C8-85F0-903CD1DF2C4D}" type="datetimeFigureOut">
              <a:rPr lang="en-CA" smtClean="0"/>
              <a:t>2020-08-26</a:t>
            </a:fld>
            <a:endParaRPr lang="en-CA"/>
          </a:p>
        </p:txBody>
      </p:sp>
      <p:sp>
        <p:nvSpPr>
          <p:cNvPr id="5" name="Footer Placeholder 4">
            <a:extLst>
              <a:ext uri="{FF2B5EF4-FFF2-40B4-BE49-F238E27FC236}">
                <a16:creationId xmlns:a16="http://schemas.microsoft.com/office/drawing/2014/main" id="{D1761D6D-2D18-4808-83E7-83B65EC55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ED6F18C-9909-4354-915C-F73D506CCB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61755-4EF3-4575-B519-77C75F65488C}" type="slidenum">
              <a:rPr lang="en-CA" smtClean="0"/>
              <a:t>‹#›</a:t>
            </a:fld>
            <a:endParaRPr lang="en-CA"/>
          </a:p>
        </p:txBody>
      </p:sp>
    </p:spTree>
    <p:extLst>
      <p:ext uri="{BB962C8B-B14F-4D97-AF65-F5344CB8AC3E}">
        <p14:creationId xmlns:p14="http://schemas.microsoft.com/office/powerpoint/2010/main" val="2145775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ommons.wikimedia.org/wiki/File:Foldable_hexahedron_(blank).jpg"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en.wikipedia.org/wiki/Necker_cube" TargetMode="External"/><Relationship Id="rId5" Type="http://schemas.openxmlformats.org/officeDocument/2006/relationships/image" Target="../media/image5.png"/><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learn.e-limu.org/topic/view/?t=332&amp;c=54"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theangeldove.deviantart.com/art/Transparent-Clear-Protractor-561513351" TargetMode="External"/><Relationship Id="rId5" Type="http://schemas.openxmlformats.org/officeDocument/2006/relationships/image" Target="../media/image7.png"/><Relationship Id="rId4" Type="http://schemas.openxmlformats.org/officeDocument/2006/relationships/hyperlink" Target="https://creativecommons.org/licenses/by-nc-nd/3.0/"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www.doitpoms.ac.uk/tlplib/atomic-scale-structure/single1.php" TargetMode="External"/><Relationship Id="rId7" Type="http://schemas.openxmlformats.org/officeDocument/2006/relationships/hyperlink" Target="http://stackoverflow.com/questions/20179727/how-to-cluster-a-set-of-image-files-to-different-folders-based-on-their-content" TargetMode="External"/><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commons.wikimedia.org/wiki/File:Triangular_Pyramid_Drawing.jpg" TargetMode="External"/><Relationship Id="rId4" Type="http://schemas.openxmlformats.org/officeDocument/2006/relationships/image" Target="../media/image9.jp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growingajeweledrose.com/2019/02/walking-water-experiment.html" TargetMode="External"/><Relationship Id="rId7" Type="http://schemas.openxmlformats.org/officeDocument/2006/relationships/diagramColors" Target="../diagrams/colors1.xm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creativejewishmom.com/2010/03/printing-with-leaves-a-celebration-of-spring.html"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reativejewishmom.com/2010/03/printing-with-leaves-a-celebration-of-spring.html"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creativejewishmom.com/2010/03/printing-with-leaves-a-celebration-of-spring.html"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creativejewishmom.com/2010/03/printing-with-leaves-a-celebration-of-spring.html"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jojoebi-designs.com/2011/11/growing-sugar-crystals.html"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www.youtube.com/watch?v=WQdXbf8huuQ"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jojoebi-designs.com/2011/11/growing-sugar-crystals.html"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jojoebi-designs.com/2011/11/growing-sugar-crystals.html"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jojoebi-designs.com/2011/11/growing-sugar-crystals.html"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jojoebi-designs.com/2011/11/growing-sugar-crystals.html"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allwhitebackground.com/crayons.html"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allwhitebackground.com/crayons.html"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allwhitebackground.com/crayons.html"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allwhitebackground.com/crayons.html"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allwhitebackground.com/crayons.html"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allwhitebackground.com/crayons.html"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allwhitebackground.com/crayons.html"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allwhitebackground.com/crayons.html"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allwhitebackground.com/crayons.html"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allwhitebackground.com/crayons.html"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1">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39A708-C351-4F10-B363-B805825C68D5}"/>
              </a:ext>
            </a:extLst>
          </p:cNvPr>
          <p:cNvSpPr>
            <a:spLocks noGrp="1"/>
          </p:cNvSpPr>
          <p:nvPr>
            <p:ph type="ctrTitle"/>
          </p:nvPr>
        </p:nvSpPr>
        <p:spPr>
          <a:xfrm>
            <a:off x="880281" y="921452"/>
            <a:ext cx="4985018" cy="3268639"/>
          </a:xfrm>
        </p:spPr>
        <p:txBody>
          <a:bodyPr anchor="b">
            <a:normAutofit/>
          </a:bodyPr>
          <a:lstStyle/>
          <a:p>
            <a:pPr algn="l"/>
            <a:r>
              <a:rPr lang="en-US" sz="7200"/>
              <a:t>Utilizing Art in Math and Science</a:t>
            </a:r>
            <a:endParaRPr lang="en-CA" sz="7200"/>
          </a:p>
        </p:txBody>
      </p:sp>
      <p:sp>
        <p:nvSpPr>
          <p:cNvPr id="3" name="Subtitle 2">
            <a:extLst>
              <a:ext uri="{FF2B5EF4-FFF2-40B4-BE49-F238E27FC236}">
                <a16:creationId xmlns:a16="http://schemas.microsoft.com/office/drawing/2014/main" id="{9A1B1CA0-E51D-4917-8E2D-3A8598345250}"/>
              </a:ext>
            </a:extLst>
          </p:cNvPr>
          <p:cNvSpPr>
            <a:spLocks noGrp="1"/>
          </p:cNvSpPr>
          <p:nvPr>
            <p:ph type="subTitle" idx="1"/>
          </p:nvPr>
        </p:nvSpPr>
        <p:spPr>
          <a:xfrm>
            <a:off x="880281" y="4285129"/>
            <a:ext cx="4985017" cy="1420409"/>
          </a:xfrm>
        </p:spPr>
        <p:txBody>
          <a:bodyPr anchor="t">
            <a:normAutofit/>
          </a:bodyPr>
          <a:lstStyle/>
          <a:p>
            <a:pPr algn="l"/>
            <a:endParaRPr lang="en-CA"/>
          </a:p>
        </p:txBody>
      </p:sp>
      <p:sp>
        <p:nvSpPr>
          <p:cNvPr id="35" name="Freeform: Shape 23">
            <a:extLst>
              <a:ext uri="{FF2B5EF4-FFF2-40B4-BE49-F238E27FC236}">
                <a16:creationId xmlns:a16="http://schemas.microsoft.com/office/drawing/2014/main" id="{16D6FAA8-41A5-46EA-A8AB-E9D2754A6F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00601" y="1073777"/>
            <a:ext cx="5623281" cy="4686943"/>
          </a:xfrm>
          <a:custGeom>
            <a:avLst/>
            <a:gdLst>
              <a:gd name="connsiteX0" fmla="*/ 2768595 w 4574113"/>
              <a:gd name="connsiteY0" fmla="*/ 2476119 h 3812472"/>
              <a:gd name="connsiteX1" fmla="*/ 3374676 w 4574113"/>
              <a:gd name="connsiteY1" fmla="*/ 2476119 h 3812472"/>
              <a:gd name="connsiteX2" fmla="*/ 3403209 w 4574113"/>
              <a:gd name="connsiteY2" fmla="*/ 2479909 h 3812472"/>
              <a:gd name="connsiteX3" fmla="*/ 3422833 w 4574113"/>
              <a:gd name="connsiteY3" fmla="*/ 2488137 h 3812472"/>
              <a:gd name="connsiteX4" fmla="*/ 3410840 w 4574113"/>
              <a:gd name="connsiteY4" fmla="*/ 2508879 h 3812472"/>
              <a:gd name="connsiteX5" fmla="*/ 2985934 w 4574113"/>
              <a:gd name="connsiteY5" fmla="*/ 3243764 h 3812472"/>
              <a:gd name="connsiteX6" fmla="*/ 2732784 w 4574113"/>
              <a:gd name="connsiteY6" fmla="*/ 3390890 h 3812472"/>
              <a:gd name="connsiteX7" fmla="*/ 2529297 w 4574113"/>
              <a:gd name="connsiteY7" fmla="*/ 3390890 h 3812472"/>
              <a:gd name="connsiteX8" fmla="*/ 2505559 w 4574113"/>
              <a:gd name="connsiteY8" fmla="*/ 3390890 h 3812472"/>
              <a:gd name="connsiteX9" fmla="*/ 2482907 w 4574113"/>
              <a:gd name="connsiteY9" fmla="*/ 3351884 h 3812472"/>
              <a:gd name="connsiteX10" fmla="*/ 2371959 w 4574113"/>
              <a:gd name="connsiteY10" fmla="*/ 3160822 h 3812472"/>
              <a:gd name="connsiteX11" fmla="*/ 2371959 w 4574113"/>
              <a:gd name="connsiteY11" fmla="*/ 3053878 h 3812472"/>
              <a:gd name="connsiteX12" fmla="*/ 2675654 w 4574113"/>
              <a:gd name="connsiteY12" fmla="*/ 2530895 h 3812472"/>
              <a:gd name="connsiteX13" fmla="*/ 2768595 w 4574113"/>
              <a:gd name="connsiteY13" fmla="*/ 2476119 h 3812472"/>
              <a:gd name="connsiteX14" fmla="*/ 3909778 w 4574113"/>
              <a:gd name="connsiteY14" fmla="*/ 676847 h 3812472"/>
              <a:gd name="connsiteX15" fmla="*/ 4305516 w 4574113"/>
              <a:gd name="connsiteY15" fmla="*/ 676847 h 3812472"/>
              <a:gd name="connsiteX16" fmla="*/ 4367056 w 4574113"/>
              <a:gd name="connsiteY16" fmla="*/ 712612 h 3812472"/>
              <a:gd name="connsiteX17" fmla="*/ 4564498 w 4574113"/>
              <a:gd name="connsiteY17" fmla="*/ 1054092 h 3812472"/>
              <a:gd name="connsiteX18" fmla="*/ 4564498 w 4574113"/>
              <a:gd name="connsiteY18" fmla="*/ 1123921 h 3812472"/>
              <a:gd name="connsiteX19" fmla="*/ 4367056 w 4574113"/>
              <a:gd name="connsiteY19" fmla="*/ 1465401 h 3812472"/>
              <a:gd name="connsiteX20" fmla="*/ 4305516 w 4574113"/>
              <a:gd name="connsiteY20" fmla="*/ 1501167 h 3812472"/>
              <a:gd name="connsiteX21" fmla="*/ 3909778 w 4574113"/>
              <a:gd name="connsiteY21" fmla="*/ 1501167 h 3812472"/>
              <a:gd name="connsiteX22" fmla="*/ 3849091 w 4574113"/>
              <a:gd name="connsiteY22" fmla="*/ 1465401 h 3812472"/>
              <a:gd name="connsiteX23" fmla="*/ 3650795 w 4574113"/>
              <a:gd name="connsiteY23" fmla="*/ 1123921 h 3812472"/>
              <a:gd name="connsiteX24" fmla="*/ 3650795 w 4574113"/>
              <a:gd name="connsiteY24" fmla="*/ 1054092 h 3812472"/>
              <a:gd name="connsiteX25" fmla="*/ 3849091 w 4574113"/>
              <a:gd name="connsiteY25" fmla="*/ 712612 h 3812472"/>
              <a:gd name="connsiteX26" fmla="*/ 3909778 w 4574113"/>
              <a:gd name="connsiteY26" fmla="*/ 676847 h 3812472"/>
              <a:gd name="connsiteX27" fmla="*/ 1104892 w 4574113"/>
              <a:gd name="connsiteY27" fmla="*/ 0 h 3812472"/>
              <a:gd name="connsiteX28" fmla="*/ 2732784 w 4574113"/>
              <a:gd name="connsiteY28" fmla="*/ 0 h 3812472"/>
              <a:gd name="connsiteX29" fmla="*/ 2985934 w 4574113"/>
              <a:gd name="connsiteY29" fmla="*/ 147125 h 3812472"/>
              <a:gd name="connsiteX30" fmla="*/ 3798122 w 4574113"/>
              <a:gd name="connsiteY30" fmla="*/ 1551823 h 3812472"/>
              <a:gd name="connsiteX31" fmla="*/ 3798122 w 4574113"/>
              <a:gd name="connsiteY31" fmla="*/ 1839068 h 3812472"/>
              <a:gd name="connsiteX32" fmla="*/ 3496551 w 4574113"/>
              <a:gd name="connsiteY32" fmla="*/ 2360642 h 3812472"/>
              <a:gd name="connsiteX33" fmla="*/ 3471135 w 4574113"/>
              <a:gd name="connsiteY33" fmla="*/ 2404597 h 3812472"/>
              <a:gd name="connsiteX34" fmla="*/ 3472029 w 4574113"/>
              <a:gd name="connsiteY34" fmla="*/ 2404972 h 3812472"/>
              <a:gd name="connsiteX35" fmla="*/ 3516881 w 4574113"/>
              <a:gd name="connsiteY35" fmla="*/ 2450209 h 3812472"/>
              <a:gd name="connsiteX36" fmla="*/ 3857970 w 4574113"/>
              <a:gd name="connsiteY36" fmla="*/ 3040131 h 3812472"/>
              <a:gd name="connsiteX37" fmla="*/ 3857970 w 4574113"/>
              <a:gd name="connsiteY37" fmla="*/ 3160764 h 3812472"/>
              <a:gd name="connsiteX38" fmla="*/ 3516881 w 4574113"/>
              <a:gd name="connsiteY38" fmla="*/ 3750684 h 3812472"/>
              <a:gd name="connsiteX39" fmla="*/ 3410567 w 4574113"/>
              <a:gd name="connsiteY39" fmla="*/ 3812472 h 3812472"/>
              <a:gd name="connsiteX40" fmla="*/ 2726911 w 4574113"/>
              <a:gd name="connsiteY40" fmla="*/ 3812472 h 3812472"/>
              <a:gd name="connsiteX41" fmla="*/ 2622074 w 4574113"/>
              <a:gd name="connsiteY41" fmla="*/ 3750684 h 3812472"/>
              <a:gd name="connsiteX42" fmla="*/ 2438330 w 4574113"/>
              <a:gd name="connsiteY42" fmla="*/ 3434265 h 3812472"/>
              <a:gd name="connsiteX43" fmla="*/ 2417573 w 4574113"/>
              <a:gd name="connsiteY43" fmla="*/ 3398519 h 3812472"/>
              <a:gd name="connsiteX44" fmla="*/ 2433905 w 4574113"/>
              <a:gd name="connsiteY44" fmla="*/ 3398519 h 3812472"/>
              <a:gd name="connsiteX45" fmla="*/ 2511101 w 4574113"/>
              <a:gd name="connsiteY45" fmla="*/ 3398519 h 3812472"/>
              <a:gd name="connsiteX46" fmla="*/ 2544636 w 4574113"/>
              <a:gd name="connsiteY46" fmla="*/ 3456269 h 3812472"/>
              <a:gd name="connsiteX47" fmla="*/ 2672757 w 4574113"/>
              <a:gd name="connsiteY47" fmla="*/ 3676902 h 3812472"/>
              <a:gd name="connsiteX48" fmla="*/ 2765699 w 4574113"/>
              <a:gd name="connsiteY48" fmla="*/ 3731679 h 3812472"/>
              <a:gd name="connsiteX49" fmla="*/ 3371780 w 4574113"/>
              <a:gd name="connsiteY49" fmla="*/ 3731679 h 3812472"/>
              <a:gd name="connsiteX50" fmla="*/ 3466029 w 4574113"/>
              <a:gd name="connsiteY50" fmla="*/ 3676902 h 3812472"/>
              <a:gd name="connsiteX51" fmla="*/ 3768415 w 4574113"/>
              <a:gd name="connsiteY51" fmla="*/ 3153920 h 3812472"/>
              <a:gd name="connsiteX52" fmla="*/ 3768415 w 4574113"/>
              <a:gd name="connsiteY52" fmla="*/ 3046975 h 3812472"/>
              <a:gd name="connsiteX53" fmla="*/ 3466029 w 4574113"/>
              <a:gd name="connsiteY53" fmla="*/ 2523992 h 3812472"/>
              <a:gd name="connsiteX54" fmla="*/ 3426268 w 4574113"/>
              <a:gd name="connsiteY54" fmla="*/ 2483888 h 3812472"/>
              <a:gd name="connsiteX55" fmla="*/ 3421667 w 4574113"/>
              <a:gd name="connsiteY55" fmla="*/ 2481960 h 3812472"/>
              <a:gd name="connsiteX56" fmla="*/ 3446331 w 4574113"/>
              <a:gd name="connsiteY56" fmla="*/ 2439303 h 3812472"/>
              <a:gd name="connsiteX57" fmla="*/ 3464674 w 4574113"/>
              <a:gd name="connsiteY57" fmla="*/ 2407578 h 3812472"/>
              <a:gd name="connsiteX58" fmla="*/ 3445649 w 4574113"/>
              <a:gd name="connsiteY58" fmla="*/ 2399601 h 3812472"/>
              <a:gd name="connsiteX59" fmla="*/ 3413464 w 4574113"/>
              <a:gd name="connsiteY59" fmla="*/ 2395325 h 3812472"/>
              <a:gd name="connsiteX60" fmla="*/ 2729808 w 4574113"/>
              <a:gd name="connsiteY60" fmla="*/ 2395325 h 3812472"/>
              <a:gd name="connsiteX61" fmla="*/ 2624971 w 4574113"/>
              <a:gd name="connsiteY61" fmla="*/ 2457112 h 3812472"/>
              <a:gd name="connsiteX62" fmla="*/ 2282405 w 4574113"/>
              <a:gd name="connsiteY62" fmla="*/ 3047034 h 3812472"/>
              <a:gd name="connsiteX63" fmla="*/ 2282405 w 4574113"/>
              <a:gd name="connsiteY63" fmla="*/ 3167666 h 3812472"/>
              <a:gd name="connsiteX64" fmla="*/ 2395478 w 4574113"/>
              <a:gd name="connsiteY64" fmla="*/ 3362386 h 3812472"/>
              <a:gd name="connsiteX65" fmla="*/ 2412031 w 4574113"/>
              <a:gd name="connsiteY65" fmla="*/ 3390890 h 3812472"/>
              <a:gd name="connsiteX66" fmla="*/ 2335350 w 4574113"/>
              <a:gd name="connsiteY66" fmla="*/ 3390890 h 3812472"/>
              <a:gd name="connsiteX67" fmla="*/ 1104892 w 4574113"/>
              <a:gd name="connsiteY67" fmla="*/ 3390890 h 3812472"/>
              <a:gd name="connsiteX68" fmla="*/ 855258 w 4574113"/>
              <a:gd name="connsiteY68" fmla="*/ 3243764 h 3812472"/>
              <a:gd name="connsiteX69" fmla="*/ 39555 w 4574113"/>
              <a:gd name="connsiteY69" fmla="*/ 1839068 h 3812472"/>
              <a:gd name="connsiteX70" fmla="*/ 39555 w 4574113"/>
              <a:gd name="connsiteY70" fmla="*/ 1551823 h 3812472"/>
              <a:gd name="connsiteX71" fmla="*/ 855258 w 4574113"/>
              <a:gd name="connsiteY71" fmla="*/ 147125 h 3812472"/>
              <a:gd name="connsiteX72" fmla="*/ 1104892 w 4574113"/>
              <a:gd name="connsiteY72" fmla="*/ 0 h 381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574113" h="3812472">
                <a:moveTo>
                  <a:pt x="2768595" y="2476119"/>
                </a:moveTo>
                <a:cubicBezTo>
                  <a:pt x="2768595" y="2476119"/>
                  <a:pt x="2768595" y="2476119"/>
                  <a:pt x="3374676" y="2476119"/>
                </a:cubicBezTo>
                <a:cubicBezTo>
                  <a:pt x="3384493" y="2476119"/>
                  <a:pt x="3394066" y="2477423"/>
                  <a:pt x="3403209" y="2479909"/>
                </a:cubicBezTo>
                <a:lnTo>
                  <a:pt x="3422833" y="2488137"/>
                </a:lnTo>
                <a:lnTo>
                  <a:pt x="3410840" y="2508879"/>
                </a:lnTo>
                <a:cubicBezTo>
                  <a:pt x="3302401" y="2696426"/>
                  <a:pt x="3163600" y="2936487"/>
                  <a:pt x="2985934" y="3243764"/>
                </a:cubicBezTo>
                <a:cubicBezTo>
                  <a:pt x="2933195" y="3334842"/>
                  <a:pt x="2838263" y="3390890"/>
                  <a:pt x="2732784" y="3390890"/>
                </a:cubicBezTo>
                <a:cubicBezTo>
                  <a:pt x="2732784" y="3390890"/>
                  <a:pt x="2732784" y="3390890"/>
                  <a:pt x="2529297" y="3390890"/>
                </a:cubicBezTo>
                <a:lnTo>
                  <a:pt x="2505559" y="3390890"/>
                </a:lnTo>
                <a:lnTo>
                  <a:pt x="2482907" y="3351884"/>
                </a:lnTo>
                <a:cubicBezTo>
                  <a:pt x="2451367" y="3297569"/>
                  <a:pt x="2414666" y="3234367"/>
                  <a:pt x="2371959" y="3160822"/>
                </a:cubicBezTo>
                <a:cubicBezTo>
                  <a:pt x="2352324" y="3128217"/>
                  <a:pt x="2352324" y="3086483"/>
                  <a:pt x="2371959" y="3053878"/>
                </a:cubicBezTo>
                <a:cubicBezTo>
                  <a:pt x="2371959" y="3053878"/>
                  <a:pt x="2371959" y="3053878"/>
                  <a:pt x="2675654" y="2530895"/>
                </a:cubicBezTo>
                <a:cubicBezTo>
                  <a:pt x="2693981" y="2496986"/>
                  <a:pt x="2730633" y="2476119"/>
                  <a:pt x="2768595" y="2476119"/>
                </a:cubicBezTo>
                <a:close/>
                <a:moveTo>
                  <a:pt x="3909778" y="676847"/>
                </a:moveTo>
                <a:cubicBezTo>
                  <a:pt x="3909778" y="676847"/>
                  <a:pt x="3909778" y="676847"/>
                  <a:pt x="4305516" y="676847"/>
                </a:cubicBezTo>
                <a:cubicBezTo>
                  <a:pt x="4331158" y="676847"/>
                  <a:pt x="4354235" y="690472"/>
                  <a:pt x="4367056" y="712612"/>
                </a:cubicBezTo>
                <a:cubicBezTo>
                  <a:pt x="4367056" y="712612"/>
                  <a:pt x="4367056" y="712612"/>
                  <a:pt x="4564498" y="1054092"/>
                </a:cubicBezTo>
                <a:cubicBezTo>
                  <a:pt x="4577319" y="1075382"/>
                  <a:pt x="4577319" y="1102632"/>
                  <a:pt x="4564498" y="1123921"/>
                </a:cubicBezTo>
                <a:cubicBezTo>
                  <a:pt x="4564498" y="1123921"/>
                  <a:pt x="4564498" y="1123921"/>
                  <a:pt x="4367056" y="1465401"/>
                </a:cubicBezTo>
                <a:cubicBezTo>
                  <a:pt x="4354235" y="1487542"/>
                  <a:pt x="4331158" y="1501167"/>
                  <a:pt x="4305516" y="1501167"/>
                </a:cubicBezTo>
                <a:cubicBezTo>
                  <a:pt x="4305516" y="1501167"/>
                  <a:pt x="4305516" y="1501167"/>
                  <a:pt x="3909778" y="1501167"/>
                </a:cubicBezTo>
                <a:cubicBezTo>
                  <a:pt x="3884990" y="1501167"/>
                  <a:pt x="3861058" y="1487542"/>
                  <a:pt x="3849091" y="1465401"/>
                </a:cubicBezTo>
                <a:cubicBezTo>
                  <a:pt x="3849091" y="1465401"/>
                  <a:pt x="3849091" y="1465401"/>
                  <a:pt x="3650795" y="1123921"/>
                </a:cubicBezTo>
                <a:cubicBezTo>
                  <a:pt x="3637974" y="1102632"/>
                  <a:pt x="3637974" y="1075382"/>
                  <a:pt x="3650795" y="1054092"/>
                </a:cubicBezTo>
                <a:cubicBezTo>
                  <a:pt x="3650795" y="1054092"/>
                  <a:pt x="3650795" y="1054092"/>
                  <a:pt x="3849091" y="712612"/>
                </a:cubicBezTo>
                <a:cubicBezTo>
                  <a:pt x="3861058" y="690472"/>
                  <a:pt x="3884990" y="676847"/>
                  <a:pt x="3909778" y="676847"/>
                </a:cubicBezTo>
                <a:close/>
                <a:moveTo>
                  <a:pt x="1104892" y="0"/>
                </a:moveTo>
                <a:cubicBezTo>
                  <a:pt x="1104892" y="0"/>
                  <a:pt x="1104892" y="0"/>
                  <a:pt x="2732784" y="0"/>
                </a:cubicBezTo>
                <a:cubicBezTo>
                  <a:pt x="2838263" y="0"/>
                  <a:pt x="2933195" y="56047"/>
                  <a:pt x="2985934" y="147125"/>
                </a:cubicBezTo>
                <a:cubicBezTo>
                  <a:pt x="2985934" y="147125"/>
                  <a:pt x="2985934" y="147125"/>
                  <a:pt x="3798122" y="1551823"/>
                </a:cubicBezTo>
                <a:cubicBezTo>
                  <a:pt x="3850862" y="1639397"/>
                  <a:pt x="3850862" y="1751493"/>
                  <a:pt x="3798122" y="1839068"/>
                </a:cubicBezTo>
                <a:cubicBezTo>
                  <a:pt x="3798122" y="1839068"/>
                  <a:pt x="3798122" y="1839068"/>
                  <a:pt x="3496551" y="2360642"/>
                </a:cubicBezTo>
                <a:lnTo>
                  <a:pt x="3471135" y="2404597"/>
                </a:lnTo>
                <a:lnTo>
                  <a:pt x="3472029" y="2404972"/>
                </a:lnTo>
                <a:cubicBezTo>
                  <a:pt x="3490302" y="2415638"/>
                  <a:pt x="3505806" y="2431084"/>
                  <a:pt x="3516881" y="2450209"/>
                </a:cubicBezTo>
                <a:cubicBezTo>
                  <a:pt x="3516881" y="2450209"/>
                  <a:pt x="3516881" y="2450209"/>
                  <a:pt x="3857970" y="3040131"/>
                </a:cubicBezTo>
                <a:cubicBezTo>
                  <a:pt x="3880120" y="3076909"/>
                  <a:pt x="3880120" y="3123985"/>
                  <a:pt x="3857970" y="3160764"/>
                </a:cubicBezTo>
                <a:cubicBezTo>
                  <a:pt x="3857970" y="3160764"/>
                  <a:pt x="3857970" y="3160764"/>
                  <a:pt x="3516881" y="3750684"/>
                </a:cubicBezTo>
                <a:cubicBezTo>
                  <a:pt x="3494732" y="3788933"/>
                  <a:pt x="3454864" y="3812472"/>
                  <a:pt x="3410567" y="3812472"/>
                </a:cubicBezTo>
                <a:cubicBezTo>
                  <a:pt x="3410567" y="3812472"/>
                  <a:pt x="3410567" y="3812472"/>
                  <a:pt x="2726911" y="3812472"/>
                </a:cubicBezTo>
                <a:cubicBezTo>
                  <a:pt x="2684090" y="3812472"/>
                  <a:pt x="2642747" y="3788933"/>
                  <a:pt x="2622074" y="3750684"/>
                </a:cubicBezTo>
                <a:cubicBezTo>
                  <a:pt x="2622074" y="3750684"/>
                  <a:pt x="2622074" y="3750684"/>
                  <a:pt x="2438330" y="3434265"/>
                </a:cubicBezTo>
                <a:lnTo>
                  <a:pt x="2417573" y="3398519"/>
                </a:lnTo>
                <a:lnTo>
                  <a:pt x="2433905" y="3398519"/>
                </a:lnTo>
                <a:lnTo>
                  <a:pt x="2511101" y="3398519"/>
                </a:lnTo>
                <a:lnTo>
                  <a:pt x="2544636" y="3456269"/>
                </a:lnTo>
                <a:cubicBezTo>
                  <a:pt x="2672757" y="3676902"/>
                  <a:pt x="2672757" y="3676902"/>
                  <a:pt x="2672757" y="3676902"/>
                </a:cubicBezTo>
                <a:cubicBezTo>
                  <a:pt x="2691084" y="3710811"/>
                  <a:pt x="2727737" y="3731679"/>
                  <a:pt x="2765699" y="3731679"/>
                </a:cubicBezTo>
                <a:cubicBezTo>
                  <a:pt x="3371780" y="3731679"/>
                  <a:pt x="3371780" y="3731679"/>
                  <a:pt x="3371780" y="3731679"/>
                </a:cubicBezTo>
                <a:cubicBezTo>
                  <a:pt x="3411050" y="3731679"/>
                  <a:pt x="3446394" y="3710811"/>
                  <a:pt x="3466029" y="3676902"/>
                </a:cubicBezTo>
                <a:cubicBezTo>
                  <a:pt x="3768415" y="3153920"/>
                  <a:pt x="3768415" y="3153920"/>
                  <a:pt x="3768415" y="3153920"/>
                </a:cubicBezTo>
                <a:cubicBezTo>
                  <a:pt x="3788051" y="3121314"/>
                  <a:pt x="3788051" y="3079580"/>
                  <a:pt x="3768415" y="3046975"/>
                </a:cubicBezTo>
                <a:cubicBezTo>
                  <a:pt x="3466029" y="2523992"/>
                  <a:pt x="3466029" y="2523992"/>
                  <a:pt x="3466029" y="2523992"/>
                </a:cubicBezTo>
                <a:cubicBezTo>
                  <a:pt x="3456211" y="2507037"/>
                  <a:pt x="3442467" y="2493343"/>
                  <a:pt x="3426268" y="2483888"/>
                </a:cubicBezTo>
                <a:lnTo>
                  <a:pt x="3421667" y="2481960"/>
                </a:lnTo>
                <a:lnTo>
                  <a:pt x="3446331" y="2439303"/>
                </a:lnTo>
                <a:lnTo>
                  <a:pt x="3464674" y="2407578"/>
                </a:lnTo>
                <a:lnTo>
                  <a:pt x="3445649" y="2399601"/>
                </a:lnTo>
                <a:cubicBezTo>
                  <a:pt x="3435335" y="2396796"/>
                  <a:pt x="3424538" y="2395325"/>
                  <a:pt x="3413464" y="2395325"/>
                </a:cubicBezTo>
                <a:cubicBezTo>
                  <a:pt x="2729808" y="2395325"/>
                  <a:pt x="2729808" y="2395325"/>
                  <a:pt x="2729808" y="2395325"/>
                </a:cubicBezTo>
                <a:cubicBezTo>
                  <a:pt x="2686987" y="2395325"/>
                  <a:pt x="2645644" y="2418863"/>
                  <a:pt x="2624971" y="2457112"/>
                </a:cubicBezTo>
                <a:cubicBezTo>
                  <a:pt x="2282405" y="3047034"/>
                  <a:pt x="2282405" y="3047034"/>
                  <a:pt x="2282405" y="3047034"/>
                </a:cubicBezTo>
                <a:cubicBezTo>
                  <a:pt x="2260256" y="3083811"/>
                  <a:pt x="2260256" y="3130887"/>
                  <a:pt x="2282405" y="3167666"/>
                </a:cubicBezTo>
                <a:cubicBezTo>
                  <a:pt x="2325225" y="3241406"/>
                  <a:pt x="2362693" y="3305929"/>
                  <a:pt x="2395478" y="3362386"/>
                </a:cubicBezTo>
                <a:lnTo>
                  <a:pt x="2412031" y="3390890"/>
                </a:lnTo>
                <a:lnTo>
                  <a:pt x="2335350" y="3390890"/>
                </a:lnTo>
                <a:cubicBezTo>
                  <a:pt x="2096889" y="3390890"/>
                  <a:pt x="1715352" y="3390890"/>
                  <a:pt x="1104892" y="3390890"/>
                </a:cubicBezTo>
                <a:cubicBezTo>
                  <a:pt x="1002929" y="3390890"/>
                  <a:pt x="904482" y="3334842"/>
                  <a:pt x="855258" y="3243764"/>
                </a:cubicBezTo>
                <a:cubicBezTo>
                  <a:pt x="855258" y="3243764"/>
                  <a:pt x="855258" y="3243764"/>
                  <a:pt x="39555" y="1839068"/>
                </a:cubicBezTo>
                <a:cubicBezTo>
                  <a:pt x="-13185" y="1751493"/>
                  <a:pt x="-13185" y="1639397"/>
                  <a:pt x="39555" y="1551823"/>
                </a:cubicBezTo>
                <a:cubicBezTo>
                  <a:pt x="39555" y="1551823"/>
                  <a:pt x="39555" y="1551823"/>
                  <a:pt x="855258" y="147125"/>
                </a:cubicBezTo>
                <a:cubicBezTo>
                  <a:pt x="904482" y="56047"/>
                  <a:pt x="1002929" y="0"/>
                  <a:pt x="110489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98089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6C8FA-B8DE-430F-8164-8214B3041B69}"/>
              </a:ext>
            </a:extLst>
          </p:cNvPr>
          <p:cNvSpPr>
            <a:spLocks noGrp="1"/>
          </p:cNvSpPr>
          <p:nvPr>
            <p:ph type="title"/>
          </p:nvPr>
        </p:nvSpPr>
        <p:spPr/>
        <p:txBody>
          <a:bodyPr/>
          <a:lstStyle/>
          <a:p>
            <a:r>
              <a:rPr lang="en-US" dirty="0"/>
              <a:t>Area Art Single Point Rubric</a:t>
            </a:r>
            <a:endParaRPr lang="en-CA" dirty="0"/>
          </a:p>
        </p:txBody>
      </p:sp>
      <p:graphicFrame>
        <p:nvGraphicFramePr>
          <p:cNvPr id="4" name="Table 4">
            <a:extLst>
              <a:ext uri="{FF2B5EF4-FFF2-40B4-BE49-F238E27FC236}">
                <a16:creationId xmlns:a16="http://schemas.microsoft.com/office/drawing/2014/main" id="{2C73C0FA-6C6C-48DD-866A-9CA5AA4A681C}"/>
              </a:ext>
            </a:extLst>
          </p:cNvPr>
          <p:cNvGraphicFramePr>
            <a:graphicFrameLocks noGrp="1"/>
          </p:cNvGraphicFramePr>
          <p:nvPr>
            <p:ph idx="1"/>
            <p:extLst>
              <p:ext uri="{D42A27DB-BD31-4B8C-83A1-F6EECF244321}">
                <p14:modId xmlns:p14="http://schemas.microsoft.com/office/powerpoint/2010/main" val="207539122"/>
              </p:ext>
            </p:extLst>
          </p:nvPr>
        </p:nvGraphicFramePr>
        <p:xfrm>
          <a:off x="1089660" y="1690688"/>
          <a:ext cx="10012680" cy="329692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478121726"/>
                    </a:ext>
                  </a:extLst>
                </a:gridCol>
                <a:gridCol w="4160520">
                  <a:extLst>
                    <a:ext uri="{9D8B030D-6E8A-4147-A177-3AD203B41FA5}">
                      <a16:colId xmlns:a16="http://schemas.microsoft.com/office/drawing/2014/main" val="3195425786"/>
                    </a:ext>
                  </a:extLst>
                </a:gridCol>
                <a:gridCol w="2418080">
                  <a:extLst>
                    <a:ext uri="{9D8B030D-6E8A-4147-A177-3AD203B41FA5}">
                      <a16:colId xmlns:a16="http://schemas.microsoft.com/office/drawing/2014/main" val="979997290"/>
                    </a:ext>
                  </a:extLst>
                </a:gridCol>
                <a:gridCol w="1330960">
                  <a:extLst>
                    <a:ext uri="{9D8B030D-6E8A-4147-A177-3AD203B41FA5}">
                      <a16:colId xmlns:a16="http://schemas.microsoft.com/office/drawing/2014/main" val="3131486473"/>
                    </a:ext>
                  </a:extLst>
                </a:gridCol>
              </a:tblGrid>
              <a:tr h="370840">
                <a:tc>
                  <a:txBody>
                    <a:bodyPr/>
                    <a:lstStyle/>
                    <a:p>
                      <a:pPr algn="ctr"/>
                      <a:r>
                        <a:rPr lang="en-US" dirty="0">
                          <a:solidFill>
                            <a:schemeClr val="tx1"/>
                          </a:solidFill>
                        </a:rPr>
                        <a:t>Areas that need Improvement</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Criteria</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Exceeding expectations</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Mark</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0702496"/>
                  </a:ext>
                </a:extLst>
              </a:tr>
              <a:tr h="370840">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Artwork contains six colours or shapes</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dirty="0">
                          <a:solidFill>
                            <a:schemeClr val="tx1"/>
                          </a:solidFill>
                        </a:rPr>
                        <a:t>/3</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0104402"/>
                  </a:ext>
                </a:extLst>
              </a:tr>
              <a:tr h="371792">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correct area formulas are used in the calculations</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/3</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7015130"/>
                  </a:ext>
                </a:extLst>
              </a:tr>
              <a:tr h="304800">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Work is shown for all area calculations</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dirty="0">
                          <a:solidFill>
                            <a:schemeClr val="tx1"/>
                          </a:solidFill>
                        </a:rPr>
                        <a:t>/3</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2736239"/>
                  </a:ext>
                </a:extLst>
              </a:tr>
              <a:tr h="370840">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Total area is calculated, and all steps are shown </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/3</a:t>
                      </a:r>
                      <a:endParaRPr lang="en-CA" dirty="0">
                        <a:solidFill>
                          <a:schemeClr val="tx1"/>
                        </a:solidFill>
                      </a:endParaRPr>
                    </a:p>
                    <a:p>
                      <a:pPr algn="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2567277"/>
                  </a:ext>
                </a:extLst>
              </a:tr>
              <a:tr h="370840">
                <a:tc>
                  <a:txBody>
                    <a:bodyPr/>
                    <a:lstStyle/>
                    <a:p>
                      <a:endParaRPr lang="en-C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solidFill>
                          <a:schemeClr val="tx1"/>
                        </a:solidFill>
                      </a:endParaRPr>
                    </a:p>
                    <a:p>
                      <a:endParaRPr lang="en-CA"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dirty="0">
                          <a:solidFill>
                            <a:schemeClr val="tx1"/>
                          </a:solidFill>
                        </a:rPr>
                        <a:t>Total</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dirty="0">
                          <a:solidFill>
                            <a:schemeClr val="tx1"/>
                          </a:solidFill>
                        </a:rPr>
                        <a:t>/12</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7100644"/>
                  </a:ext>
                </a:extLst>
              </a:tr>
            </a:tbl>
          </a:graphicData>
        </a:graphic>
      </p:graphicFrame>
    </p:spTree>
    <p:extLst>
      <p:ext uri="{BB962C8B-B14F-4D97-AF65-F5344CB8AC3E}">
        <p14:creationId xmlns:p14="http://schemas.microsoft.com/office/powerpoint/2010/main" val="34022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1ABA8-1E52-4C21-8343-E20B64F07C56}"/>
              </a:ext>
            </a:extLst>
          </p:cNvPr>
          <p:cNvSpPr>
            <a:spLocks noGrp="1"/>
          </p:cNvSpPr>
          <p:nvPr>
            <p:ph type="title"/>
          </p:nvPr>
        </p:nvSpPr>
        <p:spPr>
          <a:xfrm>
            <a:off x="342176" y="508179"/>
            <a:ext cx="10515600" cy="1325563"/>
          </a:xfrm>
        </p:spPr>
        <p:txBody>
          <a:bodyPr/>
          <a:lstStyle/>
          <a:p>
            <a:r>
              <a:rPr lang="en-US" dirty="0"/>
              <a:t>Area Art Example</a:t>
            </a:r>
            <a:endParaRPr lang="en-CA" dirty="0"/>
          </a:p>
        </p:txBody>
      </p:sp>
      <p:sp>
        <p:nvSpPr>
          <p:cNvPr id="30" name="Rectangle 29">
            <a:extLst>
              <a:ext uri="{FF2B5EF4-FFF2-40B4-BE49-F238E27FC236}">
                <a16:creationId xmlns:a16="http://schemas.microsoft.com/office/drawing/2014/main" id="{1BB50BA4-2BB6-4071-84FB-0ECF7DE774AF}"/>
              </a:ext>
            </a:extLst>
          </p:cNvPr>
          <p:cNvSpPr/>
          <p:nvPr/>
        </p:nvSpPr>
        <p:spPr>
          <a:xfrm>
            <a:off x="650240" y="1584960"/>
            <a:ext cx="3240000" cy="1080000"/>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32" name="Rectangle 31">
            <a:extLst>
              <a:ext uri="{FF2B5EF4-FFF2-40B4-BE49-F238E27FC236}">
                <a16:creationId xmlns:a16="http://schemas.microsoft.com/office/drawing/2014/main" id="{2D981119-7C3E-4B0D-B0ED-9019243F7E9F}"/>
              </a:ext>
            </a:extLst>
          </p:cNvPr>
          <p:cNvSpPr/>
          <p:nvPr/>
        </p:nvSpPr>
        <p:spPr>
          <a:xfrm rot="16200000">
            <a:off x="-429760" y="3744960"/>
            <a:ext cx="3240000" cy="108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dirty="0"/>
          </a:p>
        </p:txBody>
      </p:sp>
      <p:sp>
        <p:nvSpPr>
          <p:cNvPr id="33" name="Rectangle 32">
            <a:extLst>
              <a:ext uri="{FF2B5EF4-FFF2-40B4-BE49-F238E27FC236}">
                <a16:creationId xmlns:a16="http://schemas.microsoft.com/office/drawing/2014/main" id="{1532EB79-6635-41A6-BDD4-FAB49CA3888A}"/>
              </a:ext>
            </a:extLst>
          </p:cNvPr>
          <p:cNvSpPr/>
          <p:nvPr/>
        </p:nvSpPr>
        <p:spPr>
          <a:xfrm>
            <a:off x="1730240" y="2664960"/>
            <a:ext cx="2160000" cy="1080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35" name="Rectangle 34">
            <a:extLst>
              <a:ext uri="{FF2B5EF4-FFF2-40B4-BE49-F238E27FC236}">
                <a16:creationId xmlns:a16="http://schemas.microsoft.com/office/drawing/2014/main" id="{8C7A7451-2F42-4AE8-A021-2ECB365525B6}"/>
              </a:ext>
            </a:extLst>
          </p:cNvPr>
          <p:cNvSpPr/>
          <p:nvPr/>
        </p:nvSpPr>
        <p:spPr>
          <a:xfrm>
            <a:off x="1730238" y="3744959"/>
            <a:ext cx="1080001" cy="10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Rectangle 36">
            <a:extLst>
              <a:ext uri="{FF2B5EF4-FFF2-40B4-BE49-F238E27FC236}">
                <a16:creationId xmlns:a16="http://schemas.microsoft.com/office/drawing/2014/main" id="{C8A562BB-B2F3-40C3-B7FB-8BFE12DD4810}"/>
              </a:ext>
            </a:extLst>
          </p:cNvPr>
          <p:cNvSpPr/>
          <p:nvPr/>
        </p:nvSpPr>
        <p:spPr>
          <a:xfrm>
            <a:off x="2810239" y="3744959"/>
            <a:ext cx="1080001" cy="1080000"/>
          </a:xfrm>
          <a:prstGeom prst="rect">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dirty="0"/>
          </a:p>
        </p:txBody>
      </p:sp>
      <p:sp>
        <p:nvSpPr>
          <p:cNvPr id="41" name="Rectangle 40">
            <a:extLst>
              <a:ext uri="{FF2B5EF4-FFF2-40B4-BE49-F238E27FC236}">
                <a16:creationId xmlns:a16="http://schemas.microsoft.com/office/drawing/2014/main" id="{1D46F7FA-294E-4864-81B7-6D8C53281A2D}"/>
              </a:ext>
            </a:extLst>
          </p:cNvPr>
          <p:cNvSpPr/>
          <p:nvPr/>
        </p:nvSpPr>
        <p:spPr>
          <a:xfrm>
            <a:off x="1730238" y="4824958"/>
            <a:ext cx="2160000" cy="108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11" name="Content Placeholder 2">
            <a:extLst>
              <a:ext uri="{FF2B5EF4-FFF2-40B4-BE49-F238E27FC236}">
                <a16:creationId xmlns:a16="http://schemas.microsoft.com/office/drawing/2014/main" id="{91A40EFB-A76E-4F5F-88A4-DE13B1D4FBF6}"/>
              </a:ext>
            </a:extLst>
          </p:cNvPr>
          <p:cNvSpPr>
            <a:spLocks noGrp="1"/>
          </p:cNvSpPr>
          <p:nvPr>
            <p:ph idx="1"/>
          </p:nvPr>
        </p:nvSpPr>
        <p:spPr>
          <a:xfrm>
            <a:off x="4753699" y="152400"/>
            <a:ext cx="7096125" cy="6553200"/>
          </a:xfrm>
        </p:spPr>
        <p:txBody>
          <a:bodyPr>
            <a:normAutofit fontScale="92500" lnSpcReduction="10000"/>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This drawing is made-up of </a:t>
            </a:r>
            <a:r>
              <a:rPr lang="en-US" dirty="0">
                <a:latin typeface="Calibri" panose="020F0502020204030204" pitchFamily="34" charset="0"/>
                <a:ea typeface="Calibri" panose="020F0502020204030204" pitchFamily="34" charset="0"/>
                <a:cs typeface="Times New Roman" panose="02020603050405020304" pitchFamily="18" charset="0"/>
              </a:rPr>
              <a:t>rectangles (A = l x w) and squares (A = s</a:t>
            </a:r>
            <a:r>
              <a:rPr lang="en-US" baseline="30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1 red 3 cm x 9 cm rectangle</a:t>
            </a:r>
          </a:p>
          <a:p>
            <a:pPr lvl="2"/>
            <a:r>
              <a:rPr lang="en-US" sz="1600" dirty="0">
                <a:latin typeface="Calibri" panose="020F0502020204030204" pitchFamily="34" charset="0"/>
                <a:ea typeface="Calibri" panose="020F0502020204030204" pitchFamily="34" charset="0"/>
                <a:cs typeface="Times New Roman" panose="02020603050405020304" pitchFamily="18" charset="0"/>
              </a:rPr>
              <a:t>A = 3 x 9 = 27 cm</a:t>
            </a:r>
            <a:r>
              <a:rPr lang="en-US" sz="1600" baseline="30000" dirty="0">
                <a:latin typeface="Calibri" panose="020F0502020204030204" pitchFamily="34" charset="0"/>
                <a:ea typeface="Calibri" panose="020F0502020204030204" pitchFamily="34" charset="0"/>
                <a:cs typeface="Times New Roman" panose="02020603050405020304" pitchFamily="18" charset="0"/>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latin typeface="Calibri" panose="020F0502020204030204" pitchFamily="34" charset="0"/>
                <a:ea typeface="Calibri" panose="020F0502020204030204" pitchFamily="34" charset="0"/>
                <a:cs typeface="Times New Roman" panose="02020603050405020304" pitchFamily="18" charset="0"/>
              </a:rPr>
              <a:t>1 green 3 cm x 9 cm rectangle</a:t>
            </a:r>
          </a:p>
          <a:p>
            <a:pPr lvl="2"/>
            <a:r>
              <a:rPr lang="en-US" sz="1600" dirty="0">
                <a:latin typeface="Calibri" panose="020F0502020204030204" pitchFamily="34" charset="0"/>
                <a:ea typeface="Calibri" panose="020F0502020204030204" pitchFamily="34" charset="0"/>
                <a:cs typeface="Times New Roman" panose="02020603050405020304" pitchFamily="18" charset="0"/>
              </a:rPr>
              <a:t>A = 3 x 9 = 27 cm</a:t>
            </a:r>
            <a:r>
              <a:rPr lang="en-US" sz="1600" baseline="30000" dirty="0">
                <a:latin typeface="Calibri" panose="020F0502020204030204" pitchFamily="34" charset="0"/>
                <a:ea typeface="Calibri" panose="020F0502020204030204" pitchFamily="34" charset="0"/>
                <a:cs typeface="Times New Roman" panose="02020603050405020304" pitchFamily="18" charset="0"/>
              </a:rPr>
              <a:t>2</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latin typeface="Calibri" panose="020F0502020204030204" pitchFamily="34" charset="0"/>
                <a:ea typeface="Calibri" panose="020F0502020204030204" pitchFamily="34" charset="0"/>
                <a:cs typeface="Times New Roman" panose="02020603050405020304" pitchFamily="18" charset="0"/>
              </a:rPr>
              <a:t>1</a:t>
            </a:r>
            <a:r>
              <a:rPr lang="en-US" sz="2000" dirty="0">
                <a:effectLst/>
                <a:latin typeface="Calibri" panose="020F0502020204030204" pitchFamily="34" charset="0"/>
                <a:ea typeface="Calibri" panose="020F0502020204030204" pitchFamily="34" charset="0"/>
                <a:cs typeface="Times New Roman" panose="02020603050405020304" pitchFamily="18" charset="0"/>
              </a:rPr>
              <a:t> orange </a:t>
            </a:r>
            <a:r>
              <a:rPr lang="en-US" sz="2000" dirty="0">
                <a:latin typeface="Calibri" panose="020F0502020204030204" pitchFamily="34" charset="0"/>
                <a:ea typeface="Calibri" panose="020F0502020204030204" pitchFamily="34" charset="0"/>
                <a:cs typeface="Times New Roman" panose="02020603050405020304" pitchFamily="18" charset="0"/>
              </a:rPr>
              <a:t>3 cm x 6 cm rectangle</a:t>
            </a:r>
          </a:p>
          <a:p>
            <a:pPr lvl="2"/>
            <a:r>
              <a:rPr lang="en-US" sz="1600" dirty="0">
                <a:latin typeface="Calibri" panose="020F0502020204030204" pitchFamily="34" charset="0"/>
                <a:ea typeface="Calibri" panose="020F0502020204030204" pitchFamily="34" charset="0"/>
                <a:cs typeface="Times New Roman" panose="02020603050405020304" pitchFamily="18" charset="0"/>
              </a:rPr>
              <a:t>A = 3 x 6 = 18 cm</a:t>
            </a:r>
            <a:r>
              <a:rPr lang="en-US" sz="1600" baseline="30000" dirty="0">
                <a:latin typeface="Calibri" panose="020F0502020204030204" pitchFamily="34" charset="0"/>
                <a:ea typeface="Calibri" panose="020F0502020204030204" pitchFamily="34" charset="0"/>
                <a:cs typeface="Times New Roman" panose="02020603050405020304" pitchFamily="18" charset="0"/>
              </a:rPr>
              <a:t>2</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latin typeface="Calibri" panose="020F0502020204030204" pitchFamily="34" charset="0"/>
                <a:ea typeface="Calibri" panose="020F0502020204030204" pitchFamily="34" charset="0"/>
                <a:cs typeface="Times New Roman" panose="02020603050405020304" pitchFamily="18" charset="0"/>
              </a:rPr>
              <a:t>1 gray 3 cm x 6 cm rectangle </a:t>
            </a:r>
          </a:p>
          <a:p>
            <a:pPr lvl="2"/>
            <a:r>
              <a:rPr lang="en-US" sz="1600" dirty="0">
                <a:latin typeface="Calibri" panose="020F0502020204030204" pitchFamily="34" charset="0"/>
                <a:ea typeface="Calibri" panose="020F0502020204030204" pitchFamily="34" charset="0"/>
                <a:cs typeface="Times New Roman" panose="02020603050405020304" pitchFamily="18" charset="0"/>
              </a:rPr>
              <a:t>A = 3 x 6 = 18 cm</a:t>
            </a:r>
            <a:r>
              <a:rPr lang="en-US" sz="1600" baseline="30000" dirty="0">
                <a:latin typeface="Calibri" panose="020F0502020204030204" pitchFamily="34" charset="0"/>
                <a:ea typeface="Calibri" panose="020F0502020204030204" pitchFamily="34" charset="0"/>
                <a:cs typeface="Times New Roman" panose="02020603050405020304" pitchFamily="18" charset="0"/>
              </a:rPr>
              <a:t>2</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1 blue 3 cm square</a:t>
            </a:r>
          </a:p>
          <a:p>
            <a:pPr lvl="2"/>
            <a:r>
              <a:rPr lang="en-US" sz="1600" dirty="0">
                <a:latin typeface="Calibri" panose="020F0502020204030204" pitchFamily="34" charset="0"/>
                <a:ea typeface="Calibri" panose="020F0502020204030204" pitchFamily="34" charset="0"/>
                <a:cs typeface="Times New Roman" panose="02020603050405020304" pitchFamily="18" charset="0"/>
              </a:rPr>
              <a:t>A = 3</a:t>
            </a:r>
            <a:r>
              <a:rPr lang="en-US" sz="1600" baseline="30000" dirty="0">
                <a:latin typeface="Calibri" panose="020F0502020204030204" pitchFamily="34" charset="0"/>
                <a:ea typeface="Calibri" panose="020F0502020204030204" pitchFamily="34" charset="0"/>
                <a:cs typeface="Times New Roman" panose="02020603050405020304" pitchFamily="18" charset="0"/>
              </a:rPr>
              <a:t>2</a:t>
            </a:r>
            <a:r>
              <a:rPr lang="en-US" sz="1600" dirty="0">
                <a:latin typeface="Calibri" panose="020F0502020204030204" pitchFamily="34" charset="0"/>
                <a:ea typeface="Calibri" panose="020F0502020204030204" pitchFamily="34" charset="0"/>
                <a:cs typeface="Times New Roman" panose="02020603050405020304" pitchFamily="18" charset="0"/>
              </a:rPr>
              <a:t> = 3 x 3 = 9 cm</a:t>
            </a:r>
            <a:r>
              <a:rPr lang="en-US" sz="1600" baseline="30000" dirty="0">
                <a:latin typeface="Calibri" panose="020F0502020204030204" pitchFamily="34" charset="0"/>
                <a:ea typeface="Calibri" panose="020F0502020204030204" pitchFamily="34" charset="0"/>
                <a:cs typeface="Times New Roman" panose="02020603050405020304" pitchFamily="18" charset="0"/>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1 yellow 3 cm square</a:t>
            </a:r>
          </a:p>
          <a:p>
            <a:pPr lvl="2"/>
            <a:r>
              <a:rPr lang="en-US" sz="1600" dirty="0">
                <a:latin typeface="Calibri" panose="020F0502020204030204" pitchFamily="34" charset="0"/>
                <a:ea typeface="Calibri" panose="020F0502020204030204" pitchFamily="34" charset="0"/>
                <a:cs typeface="Times New Roman" panose="02020603050405020304" pitchFamily="18" charset="0"/>
              </a:rPr>
              <a:t>A = 3</a:t>
            </a:r>
            <a:r>
              <a:rPr lang="en-US" sz="1600" baseline="30000" dirty="0">
                <a:latin typeface="Calibri" panose="020F0502020204030204" pitchFamily="34" charset="0"/>
                <a:ea typeface="Calibri" panose="020F0502020204030204" pitchFamily="34" charset="0"/>
                <a:cs typeface="Times New Roman" panose="02020603050405020304" pitchFamily="18" charset="0"/>
              </a:rPr>
              <a:t>2</a:t>
            </a:r>
            <a:r>
              <a:rPr lang="en-US" sz="1600" dirty="0">
                <a:latin typeface="Calibri" panose="020F0502020204030204" pitchFamily="34" charset="0"/>
                <a:ea typeface="Calibri" panose="020F0502020204030204" pitchFamily="34" charset="0"/>
                <a:cs typeface="Times New Roman" panose="02020603050405020304" pitchFamily="18" charset="0"/>
              </a:rPr>
              <a:t> = 3 x 3 = 9 cm</a:t>
            </a:r>
            <a:r>
              <a:rPr lang="en-US" sz="1600" baseline="30000" dirty="0">
                <a:latin typeface="Calibri" panose="020F0502020204030204" pitchFamily="34" charset="0"/>
                <a:ea typeface="Calibri" panose="020F0502020204030204" pitchFamily="34" charset="0"/>
                <a:cs typeface="Times New Roman" panose="02020603050405020304" pitchFamily="18" charset="0"/>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The total area is</a:t>
            </a:r>
          </a:p>
          <a:p>
            <a:pPr lvl="1"/>
            <a:r>
              <a:rPr lang="en-US" dirty="0">
                <a:latin typeface="Calibri" panose="020F0502020204030204" pitchFamily="34" charset="0"/>
                <a:ea typeface="Calibri" panose="020F0502020204030204" pitchFamily="34" charset="0"/>
                <a:cs typeface="Times New Roman" panose="02020603050405020304" pitchFamily="18" charset="0"/>
              </a:rPr>
              <a:t>Either adding up the area of all 6 shapes </a:t>
            </a:r>
          </a:p>
          <a:p>
            <a:pPr lvl="2"/>
            <a:r>
              <a:rPr lang="en-US" dirty="0">
                <a:latin typeface="Calibri" panose="020F0502020204030204" pitchFamily="34" charset="0"/>
                <a:ea typeface="Calibri" panose="020F0502020204030204" pitchFamily="34" charset="0"/>
                <a:cs typeface="Times New Roman" panose="02020603050405020304" pitchFamily="18" charset="0"/>
              </a:rPr>
              <a:t>27 + 27 + 18 + 18 + 9 + 9 = 108 cm</a:t>
            </a:r>
            <a:r>
              <a:rPr lang="en-US" baseline="30000" dirty="0">
                <a:latin typeface="Calibri" panose="020F0502020204030204" pitchFamily="34" charset="0"/>
                <a:ea typeface="Calibri" panose="020F0502020204030204" pitchFamily="34" charset="0"/>
                <a:cs typeface="Times New Roman" panose="02020603050405020304" pitchFamily="18" charset="0"/>
              </a:rPr>
              <a:t>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r>
              <a:rPr lang="en-US" dirty="0">
                <a:effectLst/>
                <a:latin typeface="Calibri" panose="020F0502020204030204" pitchFamily="34" charset="0"/>
                <a:ea typeface="Calibri" panose="020F0502020204030204" pitchFamily="34" charset="0"/>
                <a:cs typeface="Times New Roman" panose="02020603050405020304" pitchFamily="18" charset="0"/>
              </a:rPr>
              <a:t>			OR</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Calculating the area of the overall shape</a:t>
            </a:r>
          </a:p>
          <a:p>
            <a:pPr lvl="2"/>
            <a:r>
              <a:rPr lang="en-US" dirty="0">
                <a:latin typeface="Calibri" panose="020F0502020204030204" pitchFamily="34" charset="0"/>
                <a:ea typeface="Calibri" panose="020F0502020204030204" pitchFamily="34" charset="0"/>
                <a:cs typeface="Times New Roman" panose="02020603050405020304" pitchFamily="18" charset="0"/>
              </a:rPr>
              <a:t>A = 12 cm x 9 cm = 108 cm</a:t>
            </a:r>
            <a:r>
              <a:rPr lang="en-US" baseline="30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664287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6E3E-82DC-4885-8401-3BCD89B67231}"/>
              </a:ext>
            </a:extLst>
          </p:cNvPr>
          <p:cNvSpPr>
            <a:spLocks noGrp="1"/>
          </p:cNvSpPr>
          <p:nvPr>
            <p:ph type="title"/>
          </p:nvPr>
        </p:nvSpPr>
        <p:spPr/>
        <p:txBody>
          <a:bodyPr/>
          <a:lstStyle/>
          <a:p>
            <a:r>
              <a:rPr lang="en-US"/>
              <a:t>Candy Box</a:t>
            </a:r>
            <a:endParaRPr lang="en-CA" dirty="0"/>
          </a:p>
        </p:txBody>
      </p:sp>
      <p:sp>
        <p:nvSpPr>
          <p:cNvPr id="3" name="Content Placeholder 2">
            <a:extLst>
              <a:ext uri="{FF2B5EF4-FFF2-40B4-BE49-F238E27FC236}">
                <a16:creationId xmlns:a16="http://schemas.microsoft.com/office/drawing/2014/main" id="{80F44451-8FB0-45F1-BA7C-3431FAA34617}"/>
              </a:ext>
            </a:extLst>
          </p:cNvPr>
          <p:cNvSpPr>
            <a:spLocks noGrp="1"/>
          </p:cNvSpPr>
          <p:nvPr>
            <p:ph idx="1"/>
          </p:nvPr>
        </p:nvSpPr>
        <p:spPr/>
        <p:txBody>
          <a:bodyPr/>
          <a:lstStyle/>
          <a:p>
            <a:r>
              <a:rPr lang="en-US" dirty="0"/>
              <a:t>Math Topics covered can vary depending on what you want your students to learn</a:t>
            </a:r>
          </a:p>
          <a:p>
            <a:endParaRPr lang="en-US" dirty="0"/>
          </a:p>
          <a:p>
            <a:r>
              <a:rPr lang="en-US" dirty="0"/>
              <a:t>I have done this project 2 different ways</a:t>
            </a:r>
          </a:p>
          <a:p>
            <a:pPr lvl="1"/>
            <a:r>
              <a:rPr lang="en-US" dirty="0"/>
              <a:t>Version 1 is for Surface Area and Volume</a:t>
            </a:r>
          </a:p>
          <a:p>
            <a:pPr lvl="1"/>
            <a:r>
              <a:rPr lang="en-US" dirty="0"/>
              <a:t>Version 2 is for Angles, Scale and Point of View</a:t>
            </a:r>
            <a:endParaRPr lang="en-CA" dirty="0"/>
          </a:p>
        </p:txBody>
      </p:sp>
    </p:spTree>
    <p:extLst>
      <p:ext uri="{BB962C8B-B14F-4D97-AF65-F5344CB8AC3E}">
        <p14:creationId xmlns:p14="http://schemas.microsoft.com/office/powerpoint/2010/main" val="406203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B06C-9D4A-4C39-9BC0-68075118299D}"/>
              </a:ext>
            </a:extLst>
          </p:cNvPr>
          <p:cNvSpPr>
            <a:spLocks noGrp="1"/>
          </p:cNvSpPr>
          <p:nvPr>
            <p:ph type="title"/>
          </p:nvPr>
        </p:nvSpPr>
        <p:spPr/>
        <p:txBody>
          <a:bodyPr>
            <a:normAutofit/>
          </a:bodyPr>
          <a:lstStyle/>
          <a:p>
            <a:r>
              <a:rPr lang="en-US" sz="4000" dirty="0"/>
              <a:t>Candy Box Version 1: Surface Area and Volume (Page 1)</a:t>
            </a:r>
            <a:endParaRPr lang="en-CA" sz="4000" dirty="0"/>
          </a:p>
        </p:txBody>
      </p:sp>
      <p:sp>
        <p:nvSpPr>
          <p:cNvPr id="3" name="Content Placeholder 2">
            <a:extLst>
              <a:ext uri="{FF2B5EF4-FFF2-40B4-BE49-F238E27FC236}">
                <a16:creationId xmlns:a16="http://schemas.microsoft.com/office/drawing/2014/main" id="{6B972441-29F7-43B7-AAB3-1D735335A087}"/>
              </a:ext>
            </a:extLst>
          </p:cNvPr>
          <p:cNvSpPr>
            <a:spLocks noGrp="1"/>
          </p:cNvSpPr>
          <p:nvPr>
            <p:ph idx="1"/>
          </p:nvPr>
        </p:nvSpPr>
        <p:spPr/>
        <p:txBody>
          <a:bodyPr/>
          <a:lstStyle/>
          <a:p>
            <a:pPr marL="0" indent="0">
              <a:buNone/>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Purpose:</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design a candy container that has the most volume for the least amount of surface area (a container that holds the most candies but uses the least amount of material).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Procedure: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Come up with 3 designs of candy containers that you could try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Draw the nets for these so that they take up as much of 1 sheet of paper as possible (remember to include flaps!!)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Cut out the nets and form your containers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Calculate Surface Area (SA) and Volume (V) of each container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Choose the design that has the largest volume and lowest SA as your final design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 your container catchy so that the public will want to buy your candies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469001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B06C-9D4A-4C39-9BC0-68075118299D}"/>
              </a:ext>
            </a:extLst>
          </p:cNvPr>
          <p:cNvSpPr>
            <a:spLocks noGrp="1"/>
          </p:cNvSpPr>
          <p:nvPr>
            <p:ph type="title"/>
          </p:nvPr>
        </p:nvSpPr>
        <p:spPr/>
        <p:txBody>
          <a:bodyPr>
            <a:normAutofit/>
          </a:bodyPr>
          <a:lstStyle/>
          <a:p>
            <a:r>
              <a:rPr lang="en-US" sz="4000" dirty="0"/>
              <a:t>Candy Box Version 1: Surface Area and Volume (Page 2)</a:t>
            </a:r>
            <a:endParaRPr lang="en-CA" sz="4000" dirty="0"/>
          </a:p>
        </p:txBody>
      </p:sp>
      <p:sp>
        <p:nvSpPr>
          <p:cNvPr id="7" name="Content Placeholder 6">
            <a:extLst>
              <a:ext uri="{FF2B5EF4-FFF2-40B4-BE49-F238E27FC236}">
                <a16:creationId xmlns:a16="http://schemas.microsoft.com/office/drawing/2014/main" id="{49A03151-46D5-4352-BA47-0670E75136D6}"/>
              </a:ext>
            </a:extLst>
          </p:cNvPr>
          <p:cNvSpPr>
            <a:spLocks noGrp="1"/>
          </p:cNvSpPr>
          <p:nvPr>
            <p:ph idx="1"/>
          </p:nvPr>
        </p:nvSpPr>
        <p:spPr>
          <a:xfrm>
            <a:off x="5011420" y="2201545"/>
            <a:ext cx="2860040" cy="368935"/>
          </a:xfrm>
        </p:spPr>
        <p:txBody>
          <a:bodyPr/>
          <a:lstStyle/>
          <a:p>
            <a:pPr marL="0" indent="0" algn="ctr">
              <a:buNone/>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Rubric: Candy Container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graphicFrame>
        <p:nvGraphicFramePr>
          <p:cNvPr id="8" name="Table 7">
            <a:extLst>
              <a:ext uri="{FF2B5EF4-FFF2-40B4-BE49-F238E27FC236}">
                <a16:creationId xmlns:a16="http://schemas.microsoft.com/office/drawing/2014/main" id="{15B38084-7B2B-4AB0-9F48-B08EDBFA29E0}"/>
              </a:ext>
            </a:extLst>
          </p:cNvPr>
          <p:cNvGraphicFramePr>
            <a:graphicFrameLocks noGrp="1"/>
          </p:cNvGraphicFramePr>
          <p:nvPr>
            <p:extLst>
              <p:ext uri="{D42A27DB-BD31-4B8C-83A1-F6EECF244321}">
                <p14:modId xmlns:p14="http://schemas.microsoft.com/office/powerpoint/2010/main" val="1947429519"/>
              </p:ext>
            </p:extLst>
          </p:nvPr>
        </p:nvGraphicFramePr>
        <p:xfrm>
          <a:off x="1859280" y="2814320"/>
          <a:ext cx="9164320" cy="3169920"/>
        </p:xfrm>
        <a:graphic>
          <a:graphicData uri="http://schemas.openxmlformats.org/drawingml/2006/table">
            <a:tbl>
              <a:tblPr firstRow="1" firstCol="1" bandRow="1">
                <a:tableStyleId>{5C22544A-7EE6-4342-B048-85BDC9FD1C3A}</a:tableStyleId>
              </a:tblPr>
              <a:tblGrid>
                <a:gridCol w="2082800">
                  <a:extLst>
                    <a:ext uri="{9D8B030D-6E8A-4147-A177-3AD203B41FA5}">
                      <a16:colId xmlns:a16="http://schemas.microsoft.com/office/drawing/2014/main" val="1383329547"/>
                    </a:ext>
                  </a:extLst>
                </a:gridCol>
                <a:gridCol w="5242560">
                  <a:extLst>
                    <a:ext uri="{9D8B030D-6E8A-4147-A177-3AD203B41FA5}">
                      <a16:colId xmlns:a16="http://schemas.microsoft.com/office/drawing/2014/main" val="3873905314"/>
                    </a:ext>
                  </a:extLst>
                </a:gridCol>
                <a:gridCol w="1838960">
                  <a:extLst>
                    <a:ext uri="{9D8B030D-6E8A-4147-A177-3AD203B41FA5}">
                      <a16:colId xmlns:a16="http://schemas.microsoft.com/office/drawing/2014/main" val="2359734829"/>
                    </a:ext>
                  </a:extLst>
                </a:gridCol>
              </a:tblGrid>
              <a:tr h="117435">
                <a:tc>
                  <a:txBody>
                    <a:bodyPr/>
                    <a:lstStyle/>
                    <a:p>
                      <a:pPr algn="ctr"/>
                      <a:r>
                        <a:rPr lang="en-US" sz="1600">
                          <a:solidFill>
                            <a:schemeClr val="tx1"/>
                          </a:solidFill>
                          <a:effectLst/>
                        </a:rPr>
                        <a:t>Category</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tx1"/>
                          </a:solidFill>
                          <a:effectLst/>
                        </a:rPr>
                        <a:t>Description</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tx1"/>
                          </a:solidFill>
                          <a:effectLst/>
                        </a:rPr>
                        <a:t>Points</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2287155"/>
                  </a:ext>
                </a:extLst>
              </a:tr>
              <a:tr h="587177">
                <a:tc>
                  <a:txBody>
                    <a:bodyPr/>
                    <a:lstStyle/>
                    <a:p>
                      <a:pPr algn="ctr"/>
                      <a:r>
                        <a:rPr lang="en-US" sz="1600" dirty="0">
                          <a:solidFill>
                            <a:schemeClr val="tx1"/>
                          </a:solidFill>
                          <a:effectLst/>
                        </a:rPr>
                        <a:t>Structure</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effectLst/>
                        </a:rPr>
                        <a:t>When your net is folded, does it form a closed container? Do the sides match up perfectly or are there gaps/overlap? (5 pts)</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tx1"/>
                          </a:solidFill>
                          <a:effectLst/>
                        </a:rPr>
                        <a:t> </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2160685"/>
                  </a:ext>
                </a:extLst>
              </a:tr>
              <a:tr h="352306">
                <a:tc>
                  <a:txBody>
                    <a:bodyPr/>
                    <a:lstStyle/>
                    <a:p>
                      <a:pPr algn="ctr"/>
                      <a:r>
                        <a:rPr lang="en-US" sz="1600">
                          <a:solidFill>
                            <a:schemeClr val="tx1"/>
                          </a:solidFill>
                          <a:effectLst/>
                        </a:rPr>
                        <a:t>Design</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solidFill>
                            <a:schemeClr val="tx1"/>
                          </a:solidFill>
                          <a:effectLst/>
                        </a:rPr>
                        <a:t>Is your design neat and eye catching, would people want to buy your candies? (5 pts)</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tx1"/>
                          </a:solidFill>
                          <a:effectLst/>
                        </a:rPr>
                        <a:t> </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948989"/>
                  </a:ext>
                </a:extLst>
              </a:tr>
              <a:tr h="587177">
                <a:tc>
                  <a:txBody>
                    <a:bodyPr/>
                    <a:lstStyle/>
                    <a:p>
                      <a:pPr algn="ctr"/>
                      <a:r>
                        <a:rPr lang="en-US" sz="1600">
                          <a:solidFill>
                            <a:schemeClr val="tx1"/>
                          </a:solidFill>
                          <a:effectLst/>
                        </a:rPr>
                        <a:t>Container</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solidFill>
                            <a:schemeClr val="tx1"/>
                          </a:solidFill>
                          <a:effectLst/>
                        </a:rPr>
                        <a:t>Did you choose a design that had the maximum volume for the least amount of surface area? Can you fit more candies in your final container? (5 pts)</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tx1"/>
                          </a:solidFill>
                          <a:effectLst/>
                        </a:rPr>
                        <a:t> </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8470824"/>
                  </a:ext>
                </a:extLst>
              </a:tr>
              <a:tr h="352306">
                <a:tc>
                  <a:txBody>
                    <a:bodyPr/>
                    <a:lstStyle/>
                    <a:p>
                      <a:pPr algn="ctr"/>
                      <a:r>
                        <a:rPr lang="en-US" sz="1600">
                          <a:solidFill>
                            <a:schemeClr val="tx1"/>
                          </a:solidFill>
                          <a:effectLst/>
                        </a:rPr>
                        <a:t>Calculations</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solidFill>
                            <a:schemeClr val="tx1"/>
                          </a:solidFill>
                          <a:effectLst/>
                        </a:rPr>
                        <a:t>Did you accurately calculate SA and V for your 3 designs (5 pts)</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tx1"/>
                          </a:solidFill>
                          <a:effectLst/>
                        </a:rPr>
                        <a:t> </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8556265"/>
                  </a:ext>
                </a:extLst>
              </a:tr>
              <a:tr h="352306">
                <a:tc>
                  <a:txBody>
                    <a:bodyPr/>
                    <a:lstStyle/>
                    <a:p>
                      <a:pPr algn="ctr"/>
                      <a:r>
                        <a:rPr lang="en-US" sz="1600">
                          <a:solidFill>
                            <a:schemeClr val="tx1"/>
                          </a:solidFill>
                          <a:effectLst/>
                        </a:rPr>
                        <a:t>Creativity</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solidFill>
                            <a:schemeClr val="tx1"/>
                          </a:solidFill>
                          <a:effectLst/>
                        </a:rPr>
                        <a:t>Did you use any interesting or challenging shapes in your design? (5 pts)</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effectLst/>
                        </a:rPr>
                        <a:t> </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8661976"/>
                  </a:ext>
                </a:extLst>
              </a:tr>
            </a:tbl>
          </a:graphicData>
        </a:graphic>
      </p:graphicFrame>
    </p:spTree>
    <p:extLst>
      <p:ext uri="{BB962C8B-B14F-4D97-AF65-F5344CB8AC3E}">
        <p14:creationId xmlns:p14="http://schemas.microsoft.com/office/powerpoint/2010/main" val="1423326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B06C-9D4A-4C39-9BC0-68075118299D}"/>
              </a:ext>
            </a:extLst>
          </p:cNvPr>
          <p:cNvSpPr>
            <a:spLocks noGrp="1"/>
          </p:cNvSpPr>
          <p:nvPr>
            <p:ph type="title"/>
          </p:nvPr>
        </p:nvSpPr>
        <p:spPr/>
        <p:txBody>
          <a:bodyPr>
            <a:normAutofit/>
          </a:bodyPr>
          <a:lstStyle/>
          <a:p>
            <a:r>
              <a:rPr lang="en-US" sz="4000" dirty="0"/>
              <a:t>Candy Box Version 1: Surface Area and Volume (Page 3)</a:t>
            </a:r>
            <a:endParaRPr lang="en-CA" sz="4000" dirty="0"/>
          </a:p>
        </p:txBody>
      </p:sp>
      <p:sp>
        <p:nvSpPr>
          <p:cNvPr id="7" name="Content Placeholder 6">
            <a:extLst>
              <a:ext uri="{FF2B5EF4-FFF2-40B4-BE49-F238E27FC236}">
                <a16:creationId xmlns:a16="http://schemas.microsoft.com/office/drawing/2014/main" id="{49A03151-46D5-4352-BA47-0670E75136D6}"/>
              </a:ext>
            </a:extLst>
          </p:cNvPr>
          <p:cNvSpPr>
            <a:spLocks noGrp="1"/>
          </p:cNvSpPr>
          <p:nvPr>
            <p:ph idx="1"/>
          </p:nvPr>
        </p:nvSpPr>
        <p:spPr>
          <a:xfrm>
            <a:off x="4665980" y="1690688"/>
            <a:ext cx="2860040" cy="368935"/>
          </a:xfrm>
        </p:spPr>
        <p:txBody>
          <a:bodyPr/>
          <a:lstStyle/>
          <a:p>
            <a:pPr marL="0" indent="0" algn="ctr">
              <a:buNone/>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Candy Container Example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pic>
        <p:nvPicPr>
          <p:cNvPr id="4" name="Picture 3" descr="A picture containing looking, photo, sitting, room&#10;&#10;Description automatically generated">
            <a:extLst>
              <a:ext uri="{FF2B5EF4-FFF2-40B4-BE49-F238E27FC236}">
                <a16:creationId xmlns:a16="http://schemas.microsoft.com/office/drawing/2014/main" id="{9C400101-5826-4223-82A2-D832D916C6B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8004" y="2522483"/>
            <a:ext cx="3744000" cy="2496000"/>
          </a:xfrm>
          <a:prstGeom prst="rect">
            <a:avLst/>
          </a:prstGeom>
        </p:spPr>
      </p:pic>
      <p:sp>
        <p:nvSpPr>
          <p:cNvPr id="5" name="TextBox 4">
            <a:extLst>
              <a:ext uri="{FF2B5EF4-FFF2-40B4-BE49-F238E27FC236}">
                <a16:creationId xmlns:a16="http://schemas.microsoft.com/office/drawing/2014/main" id="{4A3D0E8E-C370-4EA3-B21D-EC074EF432F6}"/>
              </a:ext>
            </a:extLst>
          </p:cNvPr>
          <p:cNvSpPr txBox="1"/>
          <p:nvPr/>
        </p:nvSpPr>
        <p:spPr>
          <a:xfrm>
            <a:off x="448004" y="9380483"/>
            <a:ext cx="3744000" cy="230832"/>
          </a:xfrm>
          <a:prstGeom prst="rect">
            <a:avLst/>
          </a:prstGeom>
          <a:noFill/>
        </p:spPr>
        <p:txBody>
          <a:bodyPr wrap="square" rtlCol="0">
            <a:spAutoFit/>
          </a:bodyPr>
          <a:lstStyle/>
          <a:p>
            <a:r>
              <a:rPr lang="en-CA" sz="900">
                <a:hlinkClick r:id="rId3" tooltip="http://commons.wikimedia.org/wiki/File:Foldable_hexahedron_(blank).jpg"/>
              </a:rPr>
              <a:t>This Photo</a:t>
            </a:r>
            <a:r>
              <a:rPr lang="en-CA" sz="900"/>
              <a:t> by Unknown Author is licensed under </a:t>
            </a:r>
            <a:r>
              <a:rPr lang="en-CA" sz="900">
                <a:hlinkClick r:id="rId4" tooltip="https://creativecommons.org/licenses/by-sa/3.0/"/>
              </a:rPr>
              <a:t>CC BY-SA</a:t>
            </a:r>
            <a:endParaRPr lang="en-CA" sz="900"/>
          </a:p>
        </p:txBody>
      </p:sp>
      <p:pic>
        <p:nvPicPr>
          <p:cNvPr id="9" name="Picture 8" descr="A picture containing drawing&#10;&#10;Description automatically generated">
            <a:extLst>
              <a:ext uri="{FF2B5EF4-FFF2-40B4-BE49-F238E27FC236}">
                <a16:creationId xmlns:a16="http://schemas.microsoft.com/office/drawing/2014/main" id="{9514E94E-097C-405E-A594-FF8442EAD0A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196000" y="3016251"/>
            <a:ext cx="1800000" cy="1620000"/>
          </a:xfrm>
          <a:prstGeom prst="rect">
            <a:avLst/>
          </a:prstGeom>
        </p:spPr>
      </p:pic>
      <p:sp>
        <p:nvSpPr>
          <p:cNvPr id="10" name="TextBox 9">
            <a:extLst>
              <a:ext uri="{FF2B5EF4-FFF2-40B4-BE49-F238E27FC236}">
                <a16:creationId xmlns:a16="http://schemas.microsoft.com/office/drawing/2014/main" id="{492C6C65-E2E9-4132-9A94-B7AF9554B438}"/>
              </a:ext>
            </a:extLst>
          </p:cNvPr>
          <p:cNvSpPr txBox="1"/>
          <p:nvPr/>
        </p:nvSpPr>
        <p:spPr>
          <a:xfrm>
            <a:off x="5196000" y="9874251"/>
            <a:ext cx="1800000" cy="230832"/>
          </a:xfrm>
          <a:prstGeom prst="rect">
            <a:avLst/>
          </a:prstGeom>
          <a:noFill/>
        </p:spPr>
        <p:txBody>
          <a:bodyPr wrap="square" rtlCol="0">
            <a:spAutoFit/>
          </a:bodyPr>
          <a:lstStyle/>
          <a:p>
            <a:r>
              <a:rPr lang="en-CA" sz="900">
                <a:hlinkClick r:id="rId6" tooltip="https://en.wikipedia.org/wiki/Necker_cube"/>
              </a:rPr>
              <a:t>This Photo</a:t>
            </a:r>
            <a:r>
              <a:rPr lang="en-CA" sz="900"/>
              <a:t> by Unknown Author is licensed under </a:t>
            </a:r>
            <a:r>
              <a:rPr lang="en-CA" sz="900">
                <a:hlinkClick r:id="rId4" tooltip="https://creativecommons.org/licenses/by-sa/3.0/"/>
              </a:rPr>
              <a:t>CC BY-SA</a:t>
            </a:r>
            <a:endParaRPr lang="en-CA" sz="900"/>
          </a:p>
        </p:txBody>
      </p:sp>
      <p:sp>
        <p:nvSpPr>
          <p:cNvPr id="11" name="TextBox 10">
            <a:extLst>
              <a:ext uri="{FF2B5EF4-FFF2-40B4-BE49-F238E27FC236}">
                <a16:creationId xmlns:a16="http://schemas.microsoft.com/office/drawing/2014/main" id="{C438EF74-AB22-4CAA-93BC-40B8B6329791}"/>
              </a:ext>
            </a:extLst>
          </p:cNvPr>
          <p:cNvSpPr txBox="1"/>
          <p:nvPr/>
        </p:nvSpPr>
        <p:spPr>
          <a:xfrm>
            <a:off x="7999996" y="2633136"/>
            <a:ext cx="2958662" cy="2492990"/>
          </a:xfrm>
          <a:prstGeom prst="rect">
            <a:avLst/>
          </a:prstGeom>
          <a:noFill/>
        </p:spPr>
        <p:txBody>
          <a:bodyPr wrap="square" rtlCol="0">
            <a:spAutoFit/>
          </a:bodyPr>
          <a:lstStyle/>
          <a:p>
            <a:r>
              <a:rPr lang="en-US" dirty="0"/>
              <a:t>SA = s</a:t>
            </a:r>
            <a:r>
              <a:rPr lang="en-US" baseline="30000" dirty="0"/>
              <a:t>2</a:t>
            </a:r>
            <a:r>
              <a:rPr lang="en-US" dirty="0"/>
              <a:t> x 6</a:t>
            </a:r>
          </a:p>
          <a:p>
            <a:r>
              <a:rPr lang="en-US" dirty="0"/>
              <a:t>SA = (4cm)</a:t>
            </a:r>
            <a:r>
              <a:rPr lang="en-US" baseline="30000" dirty="0"/>
              <a:t>2</a:t>
            </a:r>
            <a:r>
              <a:rPr lang="en-US" dirty="0"/>
              <a:t> x 6</a:t>
            </a:r>
          </a:p>
          <a:p>
            <a:r>
              <a:rPr lang="en-US" dirty="0"/>
              <a:t>SA = 16 cm</a:t>
            </a:r>
            <a:r>
              <a:rPr lang="en-US" baseline="30000" dirty="0"/>
              <a:t>2</a:t>
            </a:r>
            <a:r>
              <a:rPr lang="en-US" dirty="0"/>
              <a:t> x 6</a:t>
            </a:r>
          </a:p>
          <a:p>
            <a:r>
              <a:rPr lang="en-US" dirty="0"/>
              <a:t>SA = 96 cm</a:t>
            </a:r>
            <a:r>
              <a:rPr lang="en-US" baseline="30000" dirty="0"/>
              <a:t>2</a:t>
            </a:r>
          </a:p>
          <a:p>
            <a:endParaRPr lang="en-US" baseline="30000" dirty="0"/>
          </a:p>
          <a:p>
            <a:r>
              <a:rPr lang="en-US" dirty="0"/>
              <a:t>V = l x w x h</a:t>
            </a:r>
          </a:p>
          <a:p>
            <a:r>
              <a:rPr lang="en-US" dirty="0"/>
              <a:t>V = s</a:t>
            </a:r>
            <a:r>
              <a:rPr lang="en-US" baseline="30000" dirty="0"/>
              <a:t>3</a:t>
            </a:r>
            <a:endParaRPr lang="en-US" dirty="0"/>
          </a:p>
          <a:p>
            <a:r>
              <a:rPr lang="en-US" dirty="0"/>
              <a:t>V = (4 cm)</a:t>
            </a:r>
            <a:r>
              <a:rPr lang="en-US" baseline="30000" dirty="0"/>
              <a:t>3</a:t>
            </a:r>
          </a:p>
          <a:p>
            <a:r>
              <a:rPr lang="en-US" dirty="0"/>
              <a:t>V = 64 cm</a:t>
            </a:r>
            <a:r>
              <a:rPr lang="en-US" baseline="30000" dirty="0"/>
              <a:t>3</a:t>
            </a:r>
            <a:endParaRPr lang="en-CA" dirty="0"/>
          </a:p>
        </p:txBody>
      </p:sp>
      <p:sp>
        <p:nvSpPr>
          <p:cNvPr id="12" name="Arrow: Right 11">
            <a:extLst>
              <a:ext uri="{FF2B5EF4-FFF2-40B4-BE49-F238E27FC236}">
                <a16:creationId xmlns:a16="http://schemas.microsoft.com/office/drawing/2014/main" id="{B57F105D-BAD3-42E0-8AE4-C831BC8717D7}"/>
              </a:ext>
            </a:extLst>
          </p:cNvPr>
          <p:cNvSpPr/>
          <p:nvPr/>
        </p:nvSpPr>
        <p:spPr>
          <a:xfrm>
            <a:off x="4192004" y="3429000"/>
            <a:ext cx="1003996" cy="9012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fold</a:t>
            </a:r>
            <a:endParaRPr lang="en-CA" dirty="0"/>
          </a:p>
        </p:txBody>
      </p:sp>
      <p:sp>
        <p:nvSpPr>
          <p:cNvPr id="14" name="TextBox 13">
            <a:extLst>
              <a:ext uri="{FF2B5EF4-FFF2-40B4-BE49-F238E27FC236}">
                <a16:creationId xmlns:a16="http://schemas.microsoft.com/office/drawing/2014/main" id="{7EECF407-3E38-4D17-AF01-F85A9C5F77C0}"/>
              </a:ext>
            </a:extLst>
          </p:cNvPr>
          <p:cNvSpPr txBox="1"/>
          <p:nvPr/>
        </p:nvSpPr>
        <p:spPr>
          <a:xfrm>
            <a:off x="1534160" y="3317690"/>
            <a:ext cx="690880" cy="369332"/>
          </a:xfrm>
          <a:prstGeom prst="rect">
            <a:avLst/>
          </a:prstGeom>
          <a:noFill/>
        </p:spPr>
        <p:txBody>
          <a:bodyPr wrap="square" rtlCol="0">
            <a:spAutoFit/>
          </a:bodyPr>
          <a:lstStyle/>
          <a:p>
            <a:r>
              <a:rPr lang="en-US" dirty="0"/>
              <a:t>4 cm</a:t>
            </a:r>
            <a:endParaRPr lang="en-CA" dirty="0"/>
          </a:p>
        </p:txBody>
      </p:sp>
      <p:sp>
        <p:nvSpPr>
          <p:cNvPr id="15" name="TextBox 14">
            <a:extLst>
              <a:ext uri="{FF2B5EF4-FFF2-40B4-BE49-F238E27FC236}">
                <a16:creationId xmlns:a16="http://schemas.microsoft.com/office/drawing/2014/main" id="{840F768D-E398-4E65-AFCA-989AB498EE56}"/>
              </a:ext>
            </a:extLst>
          </p:cNvPr>
          <p:cNvSpPr txBox="1"/>
          <p:nvPr/>
        </p:nvSpPr>
        <p:spPr>
          <a:xfrm>
            <a:off x="1087120" y="5415280"/>
            <a:ext cx="2641600" cy="646331"/>
          </a:xfrm>
          <a:prstGeom prst="rect">
            <a:avLst/>
          </a:prstGeom>
          <a:noFill/>
        </p:spPr>
        <p:txBody>
          <a:bodyPr wrap="square" rtlCol="0">
            <a:spAutoFit/>
          </a:bodyPr>
          <a:lstStyle/>
          <a:p>
            <a:r>
              <a:rPr lang="en-US" dirty="0"/>
              <a:t>As this is a cube all sides are 4 cm long</a:t>
            </a:r>
            <a:endParaRPr lang="en-CA" dirty="0"/>
          </a:p>
        </p:txBody>
      </p:sp>
    </p:spTree>
    <p:extLst>
      <p:ext uri="{BB962C8B-B14F-4D97-AF65-F5344CB8AC3E}">
        <p14:creationId xmlns:p14="http://schemas.microsoft.com/office/powerpoint/2010/main" val="1680004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B06C-9D4A-4C39-9BC0-68075118299D}"/>
              </a:ext>
            </a:extLst>
          </p:cNvPr>
          <p:cNvSpPr>
            <a:spLocks noGrp="1"/>
          </p:cNvSpPr>
          <p:nvPr>
            <p:ph type="title"/>
          </p:nvPr>
        </p:nvSpPr>
        <p:spPr/>
        <p:txBody>
          <a:bodyPr>
            <a:normAutofit/>
          </a:bodyPr>
          <a:lstStyle/>
          <a:p>
            <a:r>
              <a:rPr lang="en-US" sz="4000" dirty="0"/>
              <a:t>Candy Box Version 2: Angles, Scale and Point of View (Page 1)</a:t>
            </a:r>
            <a:endParaRPr lang="en-CA" sz="4000" dirty="0"/>
          </a:p>
        </p:txBody>
      </p:sp>
      <p:sp>
        <p:nvSpPr>
          <p:cNvPr id="3" name="Content Placeholder 2">
            <a:extLst>
              <a:ext uri="{FF2B5EF4-FFF2-40B4-BE49-F238E27FC236}">
                <a16:creationId xmlns:a16="http://schemas.microsoft.com/office/drawing/2014/main" id="{6B972441-29F7-43B7-AAB3-1D735335A087}"/>
              </a:ext>
            </a:extLst>
          </p:cNvPr>
          <p:cNvSpPr>
            <a:spLocks noGrp="1"/>
          </p:cNvSpPr>
          <p:nvPr>
            <p:ph idx="1"/>
          </p:nvPr>
        </p:nvSpPr>
        <p:spPr/>
        <p:txBody>
          <a:bodyPr/>
          <a:lstStyle/>
          <a:p>
            <a:pPr marL="0" indent="0">
              <a:buNone/>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Purpose: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To understand, scale, angles and point-of-view to produce a container that uses the least amount of material but holds the most amount of candy.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Procedure: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the nets provided.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 your container catchy (that is colorful and creative) so that the public will want to buy your candies.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Draw a 1/4, and 1/8 scale diagram of your containers net.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Calculate angles of the sides of each container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Cut out the nets and form your containers.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Draw your container from three points of view (top, bottom and side).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490049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B06C-9D4A-4C39-9BC0-68075118299D}"/>
              </a:ext>
            </a:extLst>
          </p:cNvPr>
          <p:cNvSpPr>
            <a:spLocks noGrp="1"/>
          </p:cNvSpPr>
          <p:nvPr>
            <p:ph type="title"/>
          </p:nvPr>
        </p:nvSpPr>
        <p:spPr/>
        <p:txBody>
          <a:bodyPr>
            <a:normAutofit/>
          </a:bodyPr>
          <a:lstStyle/>
          <a:p>
            <a:r>
              <a:rPr lang="en-US" sz="4000" dirty="0"/>
              <a:t>Candy Box Version 2: Angles, Scale and Point of View (Page 2)</a:t>
            </a:r>
            <a:endParaRPr lang="en-CA" sz="4000" dirty="0"/>
          </a:p>
        </p:txBody>
      </p:sp>
      <p:sp>
        <p:nvSpPr>
          <p:cNvPr id="3" name="Content Placeholder 2">
            <a:extLst>
              <a:ext uri="{FF2B5EF4-FFF2-40B4-BE49-F238E27FC236}">
                <a16:creationId xmlns:a16="http://schemas.microsoft.com/office/drawing/2014/main" id="{6B972441-29F7-43B7-AAB3-1D735335A087}"/>
              </a:ext>
            </a:extLst>
          </p:cNvPr>
          <p:cNvSpPr>
            <a:spLocks noGrp="1"/>
          </p:cNvSpPr>
          <p:nvPr>
            <p:ph idx="1"/>
          </p:nvPr>
        </p:nvSpPr>
        <p:spPr/>
        <p:txBody>
          <a:bodyPr/>
          <a:lstStyle/>
          <a:p>
            <a:pPr marL="0" indent="0" algn="ctr">
              <a:buNone/>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Rubric: Candy Container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graphicFrame>
        <p:nvGraphicFramePr>
          <p:cNvPr id="4" name="Table 3">
            <a:extLst>
              <a:ext uri="{FF2B5EF4-FFF2-40B4-BE49-F238E27FC236}">
                <a16:creationId xmlns:a16="http://schemas.microsoft.com/office/drawing/2014/main" id="{D56D47AA-92E2-4155-8DF2-C6877B13B453}"/>
              </a:ext>
            </a:extLst>
          </p:cNvPr>
          <p:cNvGraphicFramePr>
            <a:graphicFrameLocks noGrp="1"/>
          </p:cNvGraphicFramePr>
          <p:nvPr>
            <p:extLst>
              <p:ext uri="{D42A27DB-BD31-4B8C-83A1-F6EECF244321}">
                <p14:modId xmlns:p14="http://schemas.microsoft.com/office/powerpoint/2010/main" val="1418110895"/>
              </p:ext>
            </p:extLst>
          </p:nvPr>
        </p:nvGraphicFramePr>
        <p:xfrm>
          <a:off x="1510423" y="2592908"/>
          <a:ext cx="9171153" cy="2926080"/>
        </p:xfrm>
        <a:graphic>
          <a:graphicData uri="http://schemas.openxmlformats.org/drawingml/2006/table">
            <a:tbl>
              <a:tblPr firstRow="1" firstCol="1" bandRow="1">
                <a:tableStyleId>{5C22544A-7EE6-4342-B048-85BDC9FD1C3A}</a:tableStyleId>
              </a:tblPr>
              <a:tblGrid>
                <a:gridCol w="2550306">
                  <a:extLst>
                    <a:ext uri="{9D8B030D-6E8A-4147-A177-3AD203B41FA5}">
                      <a16:colId xmlns:a16="http://schemas.microsoft.com/office/drawing/2014/main" val="3806961545"/>
                    </a:ext>
                  </a:extLst>
                </a:gridCol>
                <a:gridCol w="5147645">
                  <a:extLst>
                    <a:ext uri="{9D8B030D-6E8A-4147-A177-3AD203B41FA5}">
                      <a16:colId xmlns:a16="http://schemas.microsoft.com/office/drawing/2014/main" val="2466395062"/>
                    </a:ext>
                  </a:extLst>
                </a:gridCol>
                <a:gridCol w="1473202">
                  <a:extLst>
                    <a:ext uri="{9D8B030D-6E8A-4147-A177-3AD203B41FA5}">
                      <a16:colId xmlns:a16="http://schemas.microsoft.com/office/drawing/2014/main" val="4146621082"/>
                    </a:ext>
                  </a:extLst>
                </a:gridCol>
              </a:tblGrid>
              <a:tr h="0">
                <a:tc>
                  <a:txBody>
                    <a:bodyPr/>
                    <a:lstStyle/>
                    <a:p>
                      <a:pPr algn="ctr"/>
                      <a:r>
                        <a:rPr lang="en-US" sz="1600">
                          <a:solidFill>
                            <a:schemeClr val="tx1"/>
                          </a:solidFill>
                          <a:effectLst/>
                        </a:rPr>
                        <a:t>Category</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tx1"/>
                          </a:solidFill>
                          <a:effectLst/>
                        </a:rPr>
                        <a:t>Description</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tx1"/>
                          </a:solidFill>
                          <a:effectLst/>
                        </a:rPr>
                        <a:t>Points</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007510"/>
                  </a:ext>
                </a:extLst>
              </a:tr>
              <a:tr h="0">
                <a:tc>
                  <a:txBody>
                    <a:bodyPr/>
                    <a:lstStyle/>
                    <a:p>
                      <a:pPr algn="ctr"/>
                      <a:r>
                        <a:rPr lang="en-US" sz="1600">
                          <a:solidFill>
                            <a:schemeClr val="tx1"/>
                          </a:solidFill>
                          <a:effectLst/>
                        </a:rPr>
                        <a:t>Structure</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effectLst/>
                        </a:rPr>
                        <a:t>When your net is folded, does it form a closed container? Do the sides match up perfectly or are there gaps/overlap? (5 pts)</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tx1"/>
                          </a:solidFill>
                          <a:effectLst/>
                        </a:rPr>
                        <a:t> </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1284585"/>
                  </a:ext>
                </a:extLst>
              </a:tr>
              <a:tr h="0">
                <a:tc>
                  <a:txBody>
                    <a:bodyPr/>
                    <a:lstStyle/>
                    <a:p>
                      <a:pPr algn="ctr"/>
                      <a:r>
                        <a:rPr lang="en-US" sz="1600">
                          <a:solidFill>
                            <a:schemeClr val="tx1"/>
                          </a:solidFill>
                          <a:effectLst/>
                        </a:rPr>
                        <a:t>Design</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effectLst/>
                        </a:rPr>
                        <a:t>Is your design neat and eye catching, would people want to buy your candies? (5 pts)</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tx1"/>
                          </a:solidFill>
                          <a:effectLst/>
                        </a:rPr>
                        <a:t> </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8836618"/>
                  </a:ext>
                </a:extLst>
              </a:tr>
              <a:tr h="0">
                <a:tc>
                  <a:txBody>
                    <a:bodyPr/>
                    <a:lstStyle/>
                    <a:p>
                      <a:pPr algn="ctr"/>
                      <a:r>
                        <a:rPr lang="en-US" sz="1600">
                          <a:solidFill>
                            <a:schemeClr val="tx1"/>
                          </a:solidFill>
                          <a:effectLst/>
                        </a:rPr>
                        <a:t>Container</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effectLst/>
                        </a:rPr>
                        <a:t>Does your scale diagram match your container (as in the scale is accurate) (5 pts)</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tx1"/>
                          </a:solidFill>
                          <a:effectLst/>
                        </a:rPr>
                        <a:t> </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2956941"/>
                  </a:ext>
                </a:extLst>
              </a:tr>
              <a:tr h="0">
                <a:tc>
                  <a:txBody>
                    <a:bodyPr/>
                    <a:lstStyle/>
                    <a:p>
                      <a:pPr algn="ctr"/>
                      <a:r>
                        <a:rPr lang="en-US" sz="1600">
                          <a:solidFill>
                            <a:schemeClr val="tx1"/>
                          </a:solidFill>
                          <a:effectLst/>
                        </a:rPr>
                        <a:t>Calculations</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effectLst/>
                        </a:rPr>
                        <a:t>Angles are measured accurately, and point of view diagrams are correct (5 pts)</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tx1"/>
                          </a:solidFill>
                          <a:effectLst/>
                        </a:rPr>
                        <a:t> </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34801"/>
                  </a:ext>
                </a:extLst>
              </a:tr>
              <a:tr h="0">
                <a:tc>
                  <a:txBody>
                    <a:bodyPr/>
                    <a:lstStyle/>
                    <a:p>
                      <a:pPr algn="ctr"/>
                      <a:r>
                        <a:rPr lang="en-US" sz="1600">
                          <a:solidFill>
                            <a:schemeClr val="tx1"/>
                          </a:solidFill>
                          <a:effectLst/>
                        </a:rPr>
                        <a:t>Creativity</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solidFill>
                            <a:schemeClr val="tx1"/>
                          </a:solidFill>
                          <a:effectLst/>
                        </a:rPr>
                        <a:t>Did you use any interesting or challenging shapes in your design? (5 pts)</a:t>
                      </a:r>
                      <a:endParaRPr lang="en-CA"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effectLst/>
                        </a:rPr>
                        <a:t> </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0527688"/>
                  </a:ext>
                </a:extLst>
              </a:tr>
            </a:tbl>
          </a:graphicData>
        </a:graphic>
      </p:graphicFrame>
    </p:spTree>
    <p:extLst>
      <p:ext uri="{BB962C8B-B14F-4D97-AF65-F5344CB8AC3E}">
        <p14:creationId xmlns:p14="http://schemas.microsoft.com/office/powerpoint/2010/main" val="3830130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B06C-9D4A-4C39-9BC0-68075118299D}"/>
              </a:ext>
            </a:extLst>
          </p:cNvPr>
          <p:cNvSpPr>
            <a:spLocks noGrp="1"/>
          </p:cNvSpPr>
          <p:nvPr>
            <p:ph type="title"/>
          </p:nvPr>
        </p:nvSpPr>
        <p:spPr>
          <a:xfrm>
            <a:off x="0" y="112545"/>
            <a:ext cx="12192000" cy="683171"/>
          </a:xfrm>
        </p:spPr>
        <p:txBody>
          <a:bodyPr>
            <a:normAutofit/>
          </a:bodyPr>
          <a:lstStyle/>
          <a:p>
            <a:pPr algn="ctr"/>
            <a:r>
              <a:rPr lang="en-US" sz="3600" dirty="0"/>
              <a:t>Candy Box Version 2: Angles, Scale and Point of View (Page 3)</a:t>
            </a:r>
            <a:endParaRPr lang="en-CA" sz="3600" dirty="0"/>
          </a:p>
        </p:txBody>
      </p:sp>
      <p:sp>
        <p:nvSpPr>
          <p:cNvPr id="7" name="Content Placeholder 6">
            <a:extLst>
              <a:ext uri="{FF2B5EF4-FFF2-40B4-BE49-F238E27FC236}">
                <a16:creationId xmlns:a16="http://schemas.microsoft.com/office/drawing/2014/main" id="{49A03151-46D5-4352-BA47-0670E75136D6}"/>
              </a:ext>
            </a:extLst>
          </p:cNvPr>
          <p:cNvSpPr>
            <a:spLocks noGrp="1"/>
          </p:cNvSpPr>
          <p:nvPr>
            <p:ph idx="1"/>
          </p:nvPr>
        </p:nvSpPr>
        <p:spPr>
          <a:xfrm>
            <a:off x="4346440" y="859201"/>
            <a:ext cx="2860040" cy="368935"/>
          </a:xfrm>
        </p:spPr>
        <p:txBody>
          <a:bodyPr/>
          <a:lstStyle/>
          <a:p>
            <a:pPr marL="0" indent="0" algn="ctr">
              <a:buNone/>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Candy Container Example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pic>
        <p:nvPicPr>
          <p:cNvPr id="6" name="Picture 5" descr="A close up of a logo&#10;&#10;Description automatically generated">
            <a:extLst>
              <a:ext uri="{FF2B5EF4-FFF2-40B4-BE49-F238E27FC236}">
                <a16:creationId xmlns:a16="http://schemas.microsoft.com/office/drawing/2014/main" id="{6F42ABF7-2648-4B5D-8423-9A9D5FCA2097}"/>
              </a:ext>
            </a:extLst>
          </p:cNvPr>
          <p:cNvPicPr>
            <a:picLocks noChangeAspect="1"/>
          </p:cNvPicPr>
          <p:nvPr/>
        </p:nvPicPr>
        <p:blipFill>
          <a:blip r:embed="rId2">
            <a:biLevel thresh="7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0207" y="1461141"/>
            <a:ext cx="5760000" cy="5236363"/>
          </a:xfrm>
          <a:prstGeom prst="rect">
            <a:avLst/>
          </a:prstGeom>
        </p:spPr>
      </p:pic>
      <p:sp>
        <p:nvSpPr>
          <p:cNvPr id="8" name="TextBox 7">
            <a:extLst>
              <a:ext uri="{FF2B5EF4-FFF2-40B4-BE49-F238E27FC236}">
                <a16:creationId xmlns:a16="http://schemas.microsoft.com/office/drawing/2014/main" id="{1090B0F2-AD06-4110-8DD4-F3E913C6E627}"/>
              </a:ext>
            </a:extLst>
          </p:cNvPr>
          <p:cNvSpPr txBox="1"/>
          <p:nvPr/>
        </p:nvSpPr>
        <p:spPr>
          <a:xfrm>
            <a:off x="345980" y="6308209"/>
            <a:ext cx="4320000" cy="369332"/>
          </a:xfrm>
          <a:prstGeom prst="rect">
            <a:avLst/>
          </a:prstGeom>
          <a:noFill/>
        </p:spPr>
        <p:txBody>
          <a:bodyPr wrap="square" rtlCol="0">
            <a:spAutoFit/>
          </a:bodyPr>
          <a:lstStyle/>
          <a:p>
            <a:r>
              <a:rPr lang="en-CA" sz="900">
                <a:hlinkClick r:id="rId3" tooltip="http://learn.e-limu.org/topic/view/?t=332&amp;c=54"/>
              </a:rPr>
              <a:t>This Photo</a:t>
            </a:r>
            <a:r>
              <a:rPr lang="en-CA" sz="900"/>
              <a:t> by Unknown Author is licensed under </a:t>
            </a:r>
            <a:r>
              <a:rPr lang="en-CA" sz="900">
                <a:hlinkClick r:id="rId4" tooltip="https://creativecommons.org/licenses/by-nc-nd/3.0/"/>
              </a:rPr>
              <a:t>CC BY-NC-ND</a:t>
            </a:r>
            <a:endParaRPr lang="en-CA" sz="900"/>
          </a:p>
        </p:txBody>
      </p:sp>
      <p:pic>
        <p:nvPicPr>
          <p:cNvPr id="13" name="Picture 12" descr="A close up of a logo&#10;&#10;Description automatically generated">
            <a:extLst>
              <a:ext uri="{FF2B5EF4-FFF2-40B4-BE49-F238E27FC236}">
                <a16:creationId xmlns:a16="http://schemas.microsoft.com/office/drawing/2014/main" id="{CB7AEC3E-7C84-4E38-95A1-005089F7D1A1}"/>
              </a:ext>
            </a:extLst>
          </p:cNvPr>
          <p:cNvPicPr>
            <a:picLocks noChangeAspect="1"/>
          </p:cNvPicPr>
          <p:nvPr/>
        </p:nvPicPr>
        <p:blipFill>
          <a:blip r:embed="rId2">
            <a:biLevel thresh="7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46533" y="2532265"/>
            <a:ext cx="1440000" cy="1309088"/>
          </a:xfrm>
          <a:prstGeom prst="rect">
            <a:avLst/>
          </a:prstGeom>
        </p:spPr>
      </p:pic>
      <p:pic>
        <p:nvPicPr>
          <p:cNvPr id="20" name="Picture 19" descr="A close up of a logo&#10;&#10;Description automatically generated">
            <a:extLst>
              <a:ext uri="{FF2B5EF4-FFF2-40B4-BE49-F238E27FC236}">
                <a16:creationId xmlns:a16="http://schemas.microsoft.com/office/drawing/2014/main" id="{4E28D751-6293-4238-BE18-B458AD3B7595}"/>
              </a:ext>
            </a:extLst>
          </p:cNvPr>
          <p:cNvPicPr>
            <a:picLocks noChangeAspect="1"/>
          </p:cNvPicPr>
          <p:nvPr/>
        </p:nvPicPr>
        <p:blipFill>
          <a:blip r:embed="rId2">
            <a:biLevel thresh="7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46533" y="4900473"/>
            <a:ext cx="720000" cy="654545"/>
          </a:xfrm>
          <a:prstGeom prst="rect">
            <a:avLst/>
          </a:prstGeom>
        </p:spPr>
      </p:pic>
      <p:sp>
        <p:nvSpPr>
          <p:cNvPr id="21" name="TextBox 20">
            <a:extLst>
              <a:ext uri="{FF2B5EF4-FFF2-40B4-BE49-F238E27FC236}">
                <a16:creationId xmlns:a16="http://schemas.microsoft.com/office/drawing/2014/main" id="{28D124A1-9754-466F-8301-87E081F0A190}"/>
              </a:ext>
            </a:extLst>
          </p:cNvPr>
          <p:cNvSpPr txBox="1"/>
          <p:nvPr/>
        </p:nvSpPr>
        <p:spPr>
          <a:xfrm>
            <a:off x="677180" y="1332898"/>
            <a:ext cx="4240260" cy="369332"/>
          </a:xfrm>
          <a:prstGeom prst="rect">
            <a:avLst/>
          </a:prstGeom>
          <a:noFill/>
        </p:spPr>
        <p:txBody>
          <a:bodyPr wrap="square" rtlCol="0">
            <a:spAutoFit/>
          </a:bodyPr>
          <a:lstStyle/>
          <a:p>
            <a:r>
              <a:rPr lang="en-US" dirty="0"/>
              <a:t>Original (with protractor to measure angle) </a:t>
            </a:r>
            <a:endParaRPr lang="en-CA" dirty="0"/>
          </a:p>
        </p:txBody>
      </p:sp>
      <p:sp>
        <p:nvSpPr>
          <p:cNvPr id="23" name="TextBox 22">
            <a:extLst>
              <a:ext uri="{FF2B5EF4-FFF2-40B4-BE49-F238E27FC236}">
                <a16:creationId xmlns:a16="http://schemas.microsoft.com/office/drawing/2014/main" id="{B39B9A40-29C0-42F5-B8D7-2DAF5817D6EB}"/>
              </a:ext>
            </a:extLst>
          </p:cNvPr>
          <p:cNvSpPr txBox="1"/>
          <p:nvPr/>
        </p:nvSpPr>
        <p:spPr>
          <a:xfrm>
            <a:off x="6054229" y="2435190"/>
            <a:ext cx="1828800" cy="369332"/>
          </a:xfrm>
          <a:prstGeom prst="rect">
            <a:avLst/>
          </a:prstGeom>
          <a:noFill/>
        </p:spPr>
        <p:txBody>
          <a:bodyPr wrap="square" rtlCol="0">
            <a:spAutoFit/>
          </a:bodyPr>
          <a:lstStyle/>
          <a:p>
            <a:r>
              <a:rPr lang="en-US" dirty="0"/>
              <a:t>1/4 scale </a:t>
            </a:r>
            <a:endParaRPr lang="en-CA" dirty="0"/>
          </a:p>
        </p:txBody>
      </p:sp>
      <p:sp>
        <p:nvSpPr>
          <p:cNvPr id="25" name="TextBox 24">
            <a:extLst>
              <a:ext uri="{FF2B5EF4-FFF2-40B4-BE49-F238E27FC236}">
                <a16:creationId xmlns:a16="http://schemas.microsoft.com/office/drawing/2014/main" id="{438DF4A8-527E-44B8-9489-7C2C2A1C2958}"/>
              </a:ext>
            </a:extLst>
          </p:cNvPr>
          <p:cNvSpPr txBox="1"/>
          <p:nvPr/>
        </p:nvSpPr>
        <p:spPr>
          <a:xfrm>
            <a:off x="5946533" y="4636371"/>
            <a:ext cx="1828800" cy="369332"/>
          </a:xfrm>
          <a:prstGeom prst="rect">
            <a:avLst/>
          </a:prstGeom>
          <a:noFill/>
        </p:spPr>
        <p:txBody>
          <a:bodyPr wrap="square" rtlCol="0">
            <a:spAutoFit/>
          </a:bodyPr>
          <a:lstStyle/>
          <a:p>
            <a:r>
              <a:rPr lang="en-US" dirty="0"/>
              <a:t>1/8 scale </a:t>
            </a:r>
            <a:endParaRPr lang="en-CA" dirty="0"/>
          </a:p>
        </p:txBody>
      </p:sp>
      <p:pic>
        <p:nvPicPr>
          <p:cNvPr id="27" name="Picture 26" descr="A close up of a device&#10;&#10;Description automatically generated">
            <a:extLst>
              <a:ext uri="{FF2B5EF4-FFF2-40B4-BE49-F238E27FC236}">
                <a16:creationId xmlns:a16="http://schemas.microsoft.com/office/drawing/2014/main" id="{296309DB-A33A-4EA8-859F-5B6936F401C3}"/>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1683809"/>
            <a:ext cx="5353050" cy="2790825"/>
          </a:xfrm>
          <a:prstGeom prst="rect">
            <a:avLst/>
          </a:prstGeom>
        </p:spPr>
      </p:pic>
      <p:sp>
        <p:nvSpPr>
          <p:cNvPr id="29" name="TextBox 28">
            <a:extLst>
              <a:ext uri="{FF2B5EF4-FFF2-40B4-BE49-F238E27FC236}">
                <a16:creationId xmlns:a16="http://schemas.microsoft.com/office/drawing/2014/main" id="{ACDDAA83-239D-4C1F-859D-0552DFE1BF09}"/>
              </a:ext>
            </a:extLst>
          </p:cNvPr>
          <p:cNvSpPr txBox="1"/>
          <p:nvPr/>
        </p:nvSpPr>
        <p:spPr>
          <a:xfrm>
            <a:off x="8355233" y="2804522"/>
            <a:ext cx="2956560" cy="1754326"/>
          </a:xfrm>
          <a:prstGeom prst="rect">
            <a:avLst/>
          </a:prstGeom>
          <a:noFill/>
        </p:spPr>
        <p:txBody>
          <a:bodyPr wrap="square" rtlCol="0">
            <a:spAutoFit/>
          </a:bodyPr>
          <a:lstStyle/>
          <a:p>
            <a:r>
              <a:rPr lang="en-US" dirty="0"/>
              <a:t>Angles (this shape is made up of equilateral tringles, so all angles are the same)</a:t>
            </a:r>
          </a:p>
          <a:p>
            <a:pPr marL="285750" indent="-285750">
              <a:buFont typeface="Arial" panose="020B0604020202020204" pitchFamily="34" charset="0"/>
              <a:buChar char="•"/>
            </a:pPr>
            <a:r>
              <a:rPr lang="en-US" dirty="0"/>
              <a:t>60</a:t>
            </a:r>
            <a:r>
              <a:rPr lang="en-US" baseline="30000" dirty="0"/>
              <a:t>o</a:t>
            </a:r>
            <a:r>
              <a:rPr lang="en-US" dirty="0"/>
              <a:t> as can be seen with the protractor over the original</a:t>
            </a:r>
            <a:endParaRPr lang="en-CA" dirty="0"/>
          </a:p>
        </p:txBody>
      </p:sp>
    </p:spTree>
    <p:extLst>
      <p:ext uri="{BB962C8B-B14F-4D97-AF65-F5344CB8AC3E}">
        <p14:creationId xmlns:p14="http://schemas.microsoft.com/office/powerpoint/2010/main" val="1506772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B06C-9D4A-4C39-9BC0-68075118299D}"/>
              </a:ext>
            </a:extLst>
          </p:cNvPr>
          <p:cNvSpPr>
            <a:spLocks noGrp="1"/>
          </p:cNvSpPr>
          <p:nvPr>
            <p:ph type="title"/>
          </p:nvPr>
        </p:nvSpPr>
        <p:spPr>
          <a:xfrm>
            <a:off x="0" y="371146"/>
            <a:ext cx="12192000" cy="683171"/>
          </a:xfrm>
        </p:spPr>
        <p:txBody>
          <a:bodyPr>
            <a:normAutofit/>
          </a:bodyPr>
          <a:lstStyle/>
          <a:p>
            <a:pPr algn="ctr"/>
            <a:r>
              <a:rPr lang="en-US" sz="3600" dirty="0"/>
              <a:t>Candy Box Version 2: Angles, Scale and Point of View (Page 4)</a:t>
            </a:r>
            <a:endParaRPr lang="en-CA" sz="3600" dirty="0"/>
          </a:p>
        </p:txBody>
      </p:sp>
      <p:sp>
        <p:nvSpPr>
          <p:cNvPr id="7" name="Content Placeholder 6">
            <a:extLst>
              <a:ext uri="{FF2B5EF4-FFF2-40B4-BE49-F238E27FC236}">
                <a16:creationId xmlns:a16="http://schemas.microsoft.com/office/drawing/2014/main" id="{49A03151-46D5-4352-BA47-0670E75136D6}"/>
              </a:ext>
            </a:extLst>
          </p:cNvPr>
          <p:cNvSpPr>
            <a:spLocks noGrp="1"/>
          </p:cNvSpPr>
          <p:nvPr>
            <p:ph idx="1"/>
          </p:nvPr>
        </p:nvSpPr>
        <p:spPr>
          <a:xfrm>
            <a:off x="4315960" y="1152829"/>
            <a:ext cx="2860040" cy="368935"/>
          </a:xfrm>
        </p:spPr>
        <p:txBody>
          <a:bodyPr/>
          <a:lstStyle/>
          <a:p>
            <a:pPr marL="0" indent="0" algn="ctr">
              <a:buNone/>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Candy Container Example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29" name="TextBox 28">
            <a:extLst>
              <a:ext uri="{FF2B5EF4-FFF2-40B4-BE49-F238E27FC236}">
                <a16:creationId xmlns:a16="http://schemas.microsoft.com/office/drawing/2014/main" id="{ACDDAA83-239D-4C1F-859D-0552DFE1BF09}"/>
              </a:ext>
            </a:extLst>
          </p:cNvPr>
          <p:cNvSpPr txBox="1"/>
          <p:nvPr/>
        </p:nvSpPr>
        <p:spPr>
          <a:xfrm>
            <a:off x="873760" y="2047964"/>
            <a:ext cx="1790436" cy="369332"/>
          </a:xfrm>
          <a:prstGeom prst="rect">
            <a:avLst/>
          </a:prstGeom>
          <a:noFill/>
        </p:spPr>
        <p:txBody>
          <a:bodyPr wrap="square" rtlCol="0">
            <a:spAutoFit/>
          </a:bodyPr>
          <a:lstStyle/>
          <a:p>
            <a:pPr algn="ctr"/>
            <a:r>
              <a:rPr lang="en-US" dirty="0"/>
              <a:t>Assembled box</a:t>
            </a:r>
            <a:endParaRPr lang="en-CA" dirty="0"/>
          </a:p>
        </p:txBody>
      </p:sp>
      <p:pic>
        <p:nvPicPr>
          <p:cNvPr id="31" name="Picture 30" descr="A picture containing object, sitting&#10;&#10;Description automatically generated">
            <a:extLst>
              <a:ext uri="{FF2B5EF4-FFF2-40B4-BE49-F238E27FC236}">
                <a16:creationId xmlns:a16="http://schemas.microsoft.com/office/drawing/2014/main" id="{611499E7-252A-469E-8E7C-1488F0DA20B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8125" y="2417296"/>
            <a:ext cx="1790436" cy="1744132"/>
          </a:xfrm>
          <a:prstGeom prst="rect">
            <a:avLst/>
          </a:prstGeom>
        </p:spPr>
      </p:pic>
      <p:pic>
        <p:nvPicPr>
          <p:cNvPr id="34" name="Picture 33" descr="A picture containing table&#10;&#10;Description automatically generated">
            <a:extLst>
              <a:ext uri="{FF2B5EF4-FFF2-40B4-BE49-F238E27FC236}">
                <a16:creationId xmlns:a16="http://schemas.microsoft.com/office/drawing/2014/main" id="{7FE6D1DF-94ED-495B-9F06-32BE895613F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86098" y="3032286"/>
            <a:ext cx="2489902" cy="2258283"/>
          </a:xfrm>
          <a:prstGeom prst="rect">
            <a:avLst/>
          </a:prstGeom>
        </p:spPr>
      </p:pic>
      <p:sp>
        <p:nvSpPr>
          <p:cNvPr id="3" name="TextBox 2">
            <a:extLst>
              <a:ext uri="{FF2B5EF4-FFF2-40B4-BE49-F238E27FC236}">
                <a16:creationId xmlns:a16="http://schemas.microsoft.com/office/drawing/2014/main" id="{72AFA83E-4A23-4FFF-9684-69CF11E3135D}"/>
              </a:ext>
            </a:extLst>
          </p:cNvPr>
          <p:cNvSpPr txBox="1"/>
          <p:nvPr/>
        </p:nvSpPr>
        <p:spPr>
          <a:xfrm>
            <a:off x="7355840" y="1913984"/>
            <a:ext cx="1534160" cy="368935"/>
          </a:xfrm>
          <a:prstGeom prst="rect">
            <a:avLst/>
          </a:prstGeom>
          <a:noFill/>
        </p:spPr>
        <p:txBody>
          <a:bodyPr wrap="square" rtlCol="0">
            <a:spAutoFit/>
          </a:bodyPr>
          <a:lstStyle/>
          <a:p>
            <a:r>
              <a:rPr lang="en-US" dirty="0"/>
              <a:t>Point of View</a:t>
            </a:r>
            <a:endParaRPr lang="en-CA" dirty="0"/>
          </a:p>
        </p:txBody>
      </p:sp>
      <p:sp>
        <p:nvSpPr>
          <p:cNvPr id="5" name="TextBox 4">
            <a:extLst>
              <a:ext uri="{FF2B5EF4-FFF2-40B4-BE49-F238E27FC236}">
                <a16:creationId xmlns:a16="http://schemas.microsoft.com/office/drawing/2014/main" id="{150542AF-F1A8-42B0-81BC-CC98FD71BC3E}"/>
              </a:ext>
            </a:extLst>
          </p:cNvPr>
          <p:cNvSpPr txBox="1"/>
          <p:nvPr/>
        </p:nvSpPr>
        <p:spPr>
          <a:xfrm>
            <a:off x="5402883" y="2729291"/>
            <a:ext cx="1386234" cy="369332"/>
          </a:xfrm>
          <a:prstGeom prst="rect">
            <a:avLst/>
          </a:prstGeom>
          <a:noFill/>
        </p:spPr>
        <p:txBody>
          <a:bodyPr wrap="square" rtlCol="0">
            <a:spAutoFit/>
          </a:bodyPr>
          <a:lstStyle/>
          <a:p>
            <a:pPr algn="ctr"/>
            <a:r>
              <a:rPr lang="en-US" dirty="0"/>
              <a:t>Top View</a:t>
            </a:r>
            <a:endParaRPr lang="en-CA" dirty="0"/>
          </a:p>
        </p:txBody>
      </p:sp>
      <p:pic>
        <p:nvPicPr>
          <p:cNvPr id="10" name="Picture 9" descr="A picture containing drawing&#10;&#10;Description automatically generated">
            <a:extLst>
              <a:ext uri="{FF2B5EF4-FFF2-40B4-BE49-F238E27FC236}">
                <a16:creationId xmlns:a16="http://schemas.microsoft.com/office/drawing/2014/main" id="{78CAC5F5-EB50-4086-8AEE-007AB689DC5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495391" y="3429000"/>
            <a:ext cx="1727680" cy="1484526"/>
          </a:xfrm>
          <a:prstGeom prst="rect">
            <a:avLst/>
          </a:prstGeom>
        </p:spPr>
      </p:pic>
      <p:sp>
        <p:nvSpPr>
          <p:cNvPr id="11" name="TextBox 10">
            <a:extLst>
              <a:ext uri="{FF2B5EF4-FFF2-40B4-BE49-F238E27FC236}">
                <a16:creationId xmlns:a16="http://schemas.microsoft.com/office/drawing/2014/main" id="{B5140C05-801F-4F1C-8337-1937F78D4A24}"/>
              </a:ext>
            </a:extLst>
          </p:cNvPr>
          <p:cNvSpPr txBox="1"/>
          <p:nvPr/>
        </p:nvSpPr>
        <p:spPr>
          <a:xfrm>
            <a:off x="257117" y="6483491"/>
            <a:ext cx="4167737" cy="230832"/>
          </a:xfrm>
          <a:prstGeom prst="rect">
            <a:avLst/>
          </a:prstGeom>
          <a:noFill/>
        </p:spPr>
        <p:txBody>
          <a:bodyPr wrap="square" rtlCol="0">
            <a:spAutoFit/>
          </a:bodyPr>
          <a:lstStyle/>
          <a:p>
            <a:r>
              <a:rPr lang="en-CA" sz="900" dirty="0">
                <a:hlinkClick r:id="rId7" tooltip="http://stackoverflow.com/questions/20179727/how-to-cluster-a-set-of-image-files-to-different-folders-based-on-their-content"/>
              </a:rPr>
              <a:t>This Photo</a:t>
            </a:r>
            <a:r>
              <a:rPr lang="en-CA" sz="900" dirty="0"/>
              <a:t> by Unknown Author is licensed under </a:t>
            </a:r>
            <a:r>
              <a:rPr lang="en-CA" sz="900" dirty="0">
                <a:hlinkClick r:id="rId8" tooltip="https://creativecommons.org/licenses/by-sa/3.0/"/>
              </a:rPr>
              <a:t>CC BY-SA</a:t>
            </a:r>
            <a:endParaRPr lang="en-CA" sz="900" dirty="0"/>
          </a:p>
        </p:txBody>
      </p:sp>
      <p:sp>
        <p:nvSpPr>
          <p:cNvPr id="12" name="TextBox 11">
            <a:extLst>
              <a:ext uri="{FF2B5EF4-FFF2-40B4-BE49-F238E27FC236}">
                <a16:creationId xmlns:a16="http://schemas.microsoft.com/office/drawing/2014/main" id="{B0A92754-DA3C-491E-B248-A025908B6F2C}"/>
              </a:ext>
            </a:extLst>
          </p:cNvPr>
          <p:cNvSpPr txBox="1"/>
          <p:nvPr/>
        </p:nvSpPr>
        <p:spPr>
          <a:xfrm>
            <a:off x="7534321" y="2662954"/>
            <a:ext cx="1534160" cy="369332"/>
          </a:xfrm>
          <a:prstGeom prst="rect">
            <a:avLst/>
          </a:prstGeom>
          <a:noFill/>
        </p:spPr>
        <p:txBody>
          <a:bodyPr wrap="square" rtlCol="0">
            <a:spAutoFit/>
          </a:bodyPr>
          <a:lstStyle/>
          <a:p>
            <a:pPr algn="ctr"/>
            <a:r>
              <a:rPr lang="en-US" dirty="0"/>
              <a:t>Bottom View</a:t>
            </a:r>
            <a:endParaRPr lang="en-CA" dirty="0"/>
          </a:p>
        </p:txBody>
      </p:sp>
      <p:sp>
        <p:nvSpPr>
          <p:cNvPr id="14" name="TextBox 13">
            <a:extLst>
              <a:ext uri="{FF2B5EF4-FFF2-40B4-BE49-F238E27FC236}">
                <a16:creationId xmlns:a16="http://schemas.microsoft.com/office/drawing/2014/main" id="{CE61B8B2-E826-4128-8DC5-55174A0CABD0}"/>
              </a:ext>
            </a:extLst>
          </p:cNvPr>
          <p:cNvSpPr txBox="1"/>
          <p:nvPr/>
        </p:nvSpPr>
        <p:spPr>
          <a:xfrm>
            <a:off x="9813685" y="2662954"/>
            <a:ext cx="1534160" cy="369332"/>
          </a:xfrm>
          <a:prstGeom prst="rect">
            <a:avLst/>
          </a:prstGeom>
          <a:noFill/>
        </p:spPr>
        <p:txBody>
          <a:bodyPr wrap="square" rtlCol="0">
            <a:spAutoFit/>
          </a:bodyPr>
          <a:lstStyle/>
          <a:p>
            <a:pPr algn="ctr"/>
            <a:r>
              <a:rPr lang="en-US" dirty="0"/>
              <a:t>Side View</a:t>
            </a:r>
            <a:endParaRPr lang="en-CA" dirty="0"/>
          </a:p>
        </p:txBody>
      </p:sp>
      <p:pic>
        <p:nvPicPr>
          <p:cNvPr id="15" name="Picture 14">
            <a:extLst>
              <a:ext uri="{FF2B5EF4-FFF2-40B4-BE49-F238E27FC236}">
                <a16:creationId xmlns:a16="http://schemas.microsoft.com/office/drawing/2014/main" id="{6301D505-D9A4-4164-A894-A1305039AA39}"/>
              </a:ext>
            </a:extLst>
          </p:cNvPr>
          <p:cNvPicPr>
            <a:picLocks noChangeAspect="1"/>
          </p:cNvPicPr>
          <p:nvPr/>
        </p:nvPicPr>
        <p:blipFill rotWithShape="1">
          <a:blip r:embed="rId9">
            <a:biLevel thresh="75000"/>
          </a:blip>
          <a:srcRect l="15176" t="14026" r="53356" b="10671"/>
          <a:stretch/>
        </p:blipFill>
        <p:spPr>
          <a:xfrm>
            <a:off x="9813685" y="3003165"/>
            <a:ext cx="1720190" cy="2316523"/>
          </a:xfrm>
          <a:prstGeom prst="rect">
            <a:avLst/>
          </a:prstGeom>
        </p:spPr>
      </p:pic>
    </p:spTree>
    <p:extLst>
      <p:ext uri="{BB962C8B-B14F-4D97-AF65-F5344CB8AC3E}">
        <p14:creationId xmlns:p14="http://schemas.microsoft.com/office/powerpoint/2010/main" val="394476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2">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4">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72345E5-287C-4195-B6EE-90CC91156422}"/>
              </a:ext>
            </a:extLst>
          </p:cNvPr>
          <p:cNvSpPr>
            <a:spLocks noGrp="1"/>
          </p:cNvSpPr>
          <p:nvPr>
            <p:ph type="ctrTitle"/>
          </p:nvPr>
        </p:nvSpPr>
        <p:spPr>
          <a:xfrm>
            <a:off x="6590662" y="4267832"/>
            <a:ext cx="4805996" cy="1297115"/>
          </a:xfrm>
        </p:spPr>
        <p:txBody>
          <a:bodyPr anchor="t">
            <a:normAutofit/>
          </a:bodyPr>
          <a:lstStyle/>
          <a:p>
            <a:pPr algn="l"/>
            <a:r>
              <a:rPr lang="en-US" sz="4400">
                <a:solidFill>
                  <a:srgbClr val="000000"/>
                </a:solidFill>
              </a:rPr>
              <a:t>Art and Math</a:t>
            </a:r>
            <a:endParaRPr lang="en-CA" sz="4400">
              <a:solidFill>
                <a:srgbClr val="000000"/>
              </a:solidFill>
            </a:endParaRPr>
          </a:p>
        </p:txBody>
      </p:sp>
      <p:sp>
        <p:nvSpPr>
          <p:cNvPr id="5" name="Subtitle 4">
            <a:extLst>
              <a:ext uri="{FF2B5EF4-FFF2-40B4-BE49-F238E27FC236}">
                <a16:creationId xmlns:a16="http://schemas.microsoft.com/office/drawing/2014/main" id="{19E99E68-EA51-4361-A3CD-31A818689A4E}"/>
              </a:ext>
            </a:extLst>
          </p:cNvPr>
          <p:cNvSpPr>
            <a:spLocks noGrp="1"/>
          </p:cNvSpPr>
          <p:nvPr>
            <p:ph type="subTitle" idx="1"/>
          </p:nvPr>
        </p:nvSpPr>
        <p:spPr>
          <a:xfrm>
            <a:off x="6590966" y="3428999"/>
            <a:ext cx="4805691" cy="838831"/>
          </a:xfrm>
        </p:spPr>
        <p:txBody>
          <a:bodyPr anchor="b">
            <a:normAutofit/>
          </a:bodyPr>
          <a:lstStyle/>
          <a:p>
            <a:pPr algn="l"/>
            <a:endParaRPr lang="en-CA" sz="1800">
              <a:solidFill>
                <a:srgbClr val="000000"/>
              </a:solidFill>
            </a:endParaRPr>
          </a:p>
        </p:txBody>
      </p:sp>
      <p:sp>
        <p:nvSpPr>
          <p:cNvPr id="31"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2" name="Graphic 19" descr="Small paint brush">
            <a:extLst>
              <a:ext uri="{FF2B5EF4-FFF2-40B4-BE49-F238E27FC236}">
                <a16:creationId xmlns:a16="http://schemas.microsoft.com/office/drawing/2014/main" id="{4259CA40-FF4F-40A1-833D-94B955ACB5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916051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1FCE-064C-4EF9-8CB7-1662EC480A0D}"/>
              </a:ext>
            </a:extLst>
          </p:cNvPr>
          <p:cNvSpPr>
            <a:spLocks noGrp="1"/>
          </p:cNvSpPr>
          <p:nvPr>
            <p:ph type="title"/>
          </p:nvPr>
        </p:nvSpPr>
        <p:spPr/>
        <p:txBody>
          <a:bodyPr/>
          <a:lstStyle/>
          <a:p>
            <a:r>
              <a:rPr lang="en-US" dirty="0"/>
              <a:t>Art Project Finances</a:t>
            </a:r>
            <a:endParaRPr lang="en-CA" dirty="0"/>
          </a:p>
        </p:txBody>
      </p:sp>
      <p:sp>
        <p:nvSpPr>
          <p:cNvPr id="3" name="Content Placeholder 2">
            <a:extLst>
              <a:ext uri="{FF2B5EF4-FFF2-40B4-BE49-F238E27FC236}">
                <a16:creationId xmlns:a16="http://schemas.microsoft.com/office/drawing/2014/main" id="{AE1BF51A-3B2D-4915-A028-D536875F949F}"/>
              </a:ext>
            </a:extLst>
          </p:cNvPr>
          <p:cNvSpPr>
            <a:spLocks noGrp="1"/>
          </p:cNvSpPr>
          <p:nvPr>
            <p:ph idx="1"/>
          </p:nvPr>
        </p:nvSpPr>
        <p:spPr/>
        <p:txBody>
          <a:bodyPr>
            <a:normAutofit fontScale="92500" lnSpcReduction="20000"/>
          </a:bodyPr>
          <a:lstStyle/>
          <a:p>
            <a:r>
              <a:rPr lang="en-US" dirty="0"/>
              <a:t>The goal of this project is to determine the cost of items in order to create an art project</a:t>
            </a:r>
          </a:p>
          <a:p>
            <a:r>
              <a:rPr lang="en-US" dirty="0"/>
              <a:t>Your job is to include what items are required and how much they cost</a:t>
            </a:r>
          </a:p>
          <a:p>
            <a:r>
              <a:rPr lang="en-US" dirty="0"/>
              <a:t>You also need to show comparisons of products from different sources </a:t>
            </a:r>
          </a:p>
          <a:p>
            <a:r>
              <a:rPr lang="en-US" dirty="0"/>
              <a:t>You need to also compare the skill level of the products (is it for a beginner or an advanced skill level) </a:t>
            </a:r>
          </a:p>
          <a:p>
            <a:r>
              <a:rPr lang="en-US" dirty="0"/>
              <a:t>Examples: </a:t>
            </a:r>
          </a:p>
          <a:p>
            <a:pPr lvl="1"/>
            <a:r>
              <a:rPr lang="en-US" dirty="0"/>
              <a:t>Making a blanket out of yarn</a:t>
            </a:r>
          </a:p>
          <a:p>
            <a:pPr lvl="1"/>
            <a:r>
              <a:rPr lang="en-US" dirty="0"/>
              <a:t>Making a blanked out of fabric</a:t>
            </a:r>
          </a:p>
          <a:p>
            <a:pPr lvl="1"/>
            <a:r>
              <a:rPr lang="en-US" dirty="0"/>
              <a:t>Creating a stuffed animal out of fabric</a:t>
            </a:r>
          </a:p>
          <a:p>
            <a:pPr lvl="1"/>
            <a:r>
              <a:rPr lang="en-US" dirty="0"/>
              <a:t>Witling a bowl out of wood</a:t>
            </a:r>
          </a:p>
          <a:p>
            <a:pPr lvl="1"/>
            <a:r>
              <a:rPr lang="en-US" dirty="0"/>
              <a:t>Witling a ring out of wood</a:t>
            </a:r>
          </a:p>
          <a:p>
            <a:pPr lvl="1"/>
            <a:r>
              <a:rPr lang="en-US" dirty="0"/>
              <a:t>Making a beaded bookmark using a loom </a:t>
            </a:r>
          </a:p>
        </p:txBody>
      </p:sp>
    </p:spTree>
    <p:extLst>
      <p:ext uri="{BB962C8B-B14F-4D97-AF65-F5344CB8AC3E}">
        <p14:creationId xmlns:p14="http://schemas.microsoft.com/office/powerpoint/2010/main" val="1965557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6C8FA-B8DE-430F-8164-8214B3041B69}"/>
              </a:ext>
            </a:extLst>
          </p:cNvPr>
          <p:cNvSpPr>
            <a:spLocks noGrp="1"/>
          </p:cNvSpPr>
          <p:nvPr>
            <p:ph type="title"/>
          </p:nvPr>
        </p:nvSpPr>
        <p:spPr/>
        <p:txBody>
          <a:bodyPr/>
          <a:lstStyle/>
          <a:p>
            <a:r>
              <a:rPr lang="en-US" dirty="0"/>
              <a:t>Art Project Finances Single Point Rubric</a:t>
            </a:r>
            <a:endParaRPr lang="en-CA" dirty="0"/>
          </a:p>
        </p:txBody>
      </p:sp>
      <p:graphicFrame>
        <p:nvGraphicFramePr>
          <p:cNvPr id="4" name="Table 4">
            <a:extLst>
              <a:ext uri="{FF2B5EF4-FFF2-40B4-BE49-F238E27FC236}">
                <a16:creationId xmlns:a16="http://schemas.microsoft.com/office/drawing/2014/main" id="{2C73C0FA-6C6C-48DD-866A-9CA5AA4A681C}"/>
              </a:ext>
            </a:extLst>
          </p:cNvPr>
          <p:cNvGraphicFramePr>
            <a:graphicFrameLocks noGrp="1"/>
          </p:cNvGraphicFramePr>
          <p:nvPr>
            <p:ph idx="1"/>
            <p:extLst>
              <p:ext uri="{D42A27DB-BD31-4B8C-83A1-F6EECF244321}">
                <p14:modId xmlns:p14="http://schemas.microsoft.com/office/powerpoint/2010/main" val="1932057583"/>
              </p:ext>
            </p:extLst>
          </p:nvPr>
        </p:nvGraphicFramePr>
        <p:xfrm>
          <a:off x="1089660" y="1690688"/>
          <a:ext cx="10012680" cy="357124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478121726"/>
                    </a:ext>
                  </a:extLst>
                </a:gridCol>
                <a:gridCol w="4160520">
                  <a:extLst>
                    <a:ext uri="{9D8B030D-6E8A-4147-A177-3AD203B41FA5}">
                      <a16:colId xmlns:a16="http://schemas.microsoft.com/office/drawing/2014/main" val="3195425786"/>
                    </a:ext>
                  </a:extLst>
                </a:gridCol>
                <a:gridCol w="2418080">
                  <a:extLst>
                    <a:ext uri="{9D8B030D-6E8A-4147-A177-3AD203B41FA5}">
                      <a16:colId xmlns:a16="http://schemas.microsoft.com/office/drawing/2014/main" val="979997290"/>
                    </a:ext>
                  </a:extLst>
                </a:gridCol>
                <a:gridCol w="1330960">
                  <a:extLst>
                    <a:ext uri="{9D8B030D-6E8A-4147-A177-3AD203B41FA5}">
                      <a16:colId xmlns:a16="http://schemas.microsoft.com/office/drawing/2014/main" val="3131486473"/>
                    </a:ext>
                  </a:extLst>
                </a:gridCol>
              </a:tblGrid>
              <a:tr h="370840">
                <a:tc>
                  <a:txBody>
                    <a:bodyPr/>
                    <a:lstStyle/>
                    <a:p>
                      <a:pPr algn="ctr"/>
                      <a:r>
                        <a:rPr lang="en-US" dirty="0">
                          <a:solidFill>
                            <a:schemeClr val="tx1"/>
                          </a:solidFill>
                        </a:rPr>
                        <a:t>Areas that need Improvement</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Criteria</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Exceeding expectations</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Mark</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0702496"/>
                  </a:ext>
                </a:extLst>
              </a:tr>
              <a:tr h="370840">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Artwork contains six colours, shapes or types</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dirty="0">
                          <a:solidFill>
                            <a:schemeClr val="tx1"/>
                          </a:solidFill>
                        </a:rPr>
                        <a:t>/3</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0104402"/>
                  </a:ext>
                </a:extLst>
              </a:tr>
              <a:tr h="370840">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Chose a suitable project with realistic prices </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/3</a:t>
                      </a:r>
                      <a:endParaRPr lang="en-CA" dirty="0">
                        <a:solidFill>
                          <a:schemeClr val="tx1"/>
                        </a:solidFill>
                      </a:endParaRPr>
                    </a:p>
                    <a:p>
                      <a:pPr algn="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7015130"/>
                  </a:ext>
                </a:extLst>
              </a:tr>
              <a:tr h="370840">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Clear research was conducted to show the variety of products available</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dirty="0">
                          <a:solidFill>
                            <a:schemeClr val="tx1"/>
                          </a:solidFill>
                        </a:rPr>
                        <a:t>/3</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2736239"/>
                  </a:ext>
                </a:extLst>
              </a:tr>
              <a:tr h="370840">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Total was calculated correctly and justified </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/3</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2567277"/>
                  </a:ext>
                </a:extLst>
              </a:tr>
              <a:tr h="370840">
                <a:tc>
                  <a:txBody>
                    <a:bodyPr/>
                    <a:lstStyle/>
                    <a:p>
                      <a:endParaRPr lang="en-C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solidFill>
                          <a:schemeClr val="tx1"/>
                        </a:solidFill>
                      </a:endParaRPr>
                    </a:p>
                    <a:p>
                      <a:endParaRPr lang="en-CA"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dirty="0">
                          <a:solidFill>
                            <a:schemeClr val="tx1"/>
                          </a:solidFill>
                        </a:rPr>
                        <a:t>Total</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dirty="0">
                          <a:solidFill>
                            <a:schemeClr val="tx1"/>
                          </a:solidFill>
                        </a:rPr>
                        <a:t>/12</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7100644"/>
                  </a:ext>
                </a:extLst>
              </a:tr>
            </a:tbl>
          </a:graphicData>
        </a:graphic>
      </p:graphicFrame>
    </p:spTree>
    <p:extLst>
      <p:ext uri="{BB962C8B-B14F-4D97-AF65-F5344CB8AC3E}">
        <p14:creationId xmlns:p14="http://schemas.microsoft.com/office/powerpoint/2010/main" val="3842052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7CA4-2419-4D17-ABF3-44245D596262}"/>
              </a:ext>
            </a:extLst>
          </p:cNvPr>
          <p:cNvSpPr>
            <a:spLocks noGrp="1"/>
          </p:cNvSpPr>
          <p:nvPr>
            <p:ph type="title"/>
          </p:nvPr>
        </p:nvSpPr>
        <p:spPr/>
        <p:txBody>
          <a:bodyPr/>
          <a:lstStyle/>
          <a:p>
            <a:r>
              <a:rPr lang="en-US" dirty="0"/>
              <a:t>Art Project Finances Example (Page 1)</a:t>
            </a:r>
            <a:endParaRPr lang="en-CA" dirty="0"/>
          </a:p>
        </p:txBody>
      </p:sp>
      <p:sp>
        <p:nvSpPr>
          <p:cNvPr id="3" name="Content Placeholder 2">
            <a:extLst>
              <a:ext uri="{FF2B5EF4-FFF2-40B4-BE49-F238E27FC236}">
                <a16:creationId xmlns:a16="http://schemas.microsoft.com/office/drawing/2014/main" id="{6D4FB657-FBE7-466A-A6EA-814D6EEF82FA}"/>
              </a:ext>
            </a:extLst>
          </p:cNvPr>
          <p:cNvSpPr>
            <a:spLocks noGrp="1"/>
          </p:cNvSpPr>
          <p:nvPr>
            <p:ph idx="1"/>
          </p:nvPr>
        </p:nvSpPr>
        <p:spPr>
          <a:xfrm>
            <a:off x="838200" y="1825625"/>
            <a:ext cx="10515600" cy="4667250"/>
          </a:xfrm>
        </p:spPr>
        <p:txBody>
          <a:bodyPr>
            <a:normAutofit fontScale="92500" lnSpcReduction="10000"/>
          </a:bodyPr>
          <a:lstStyle/>
          <a:p>
            <a:r>
              <a:rPr lang="en-US" dirty="0"/>
              <a:t>Making a beaded bookmark using a loom </a:t>
            </a:r>
          </a:p>
          <a:p>
            <a:pPr lvl="1"/>
            <a:r>
              <a:rPr lang="en-CA" dirty="0"/>
              <a:t>Beading loom (All from Amazon Canada)</a:t>
            </a:r>
          </a:p>
          <a:p>
            <a:pPr lvl="2"/>
            <a:r>
              <a:rPr lang="en-US" b="0" i="0" dirty="0">
                <a:solidFill>
                  <a:srgbClr val="0F1111"/>
                </a:solidFill>
                <a:effectLst/>
                <a:latin typeface="Amazon Ember"/>
              </a:rPr>
              <a:t>Bead Loom Kit for Beginners Weave Necklaces Bracelets Wood Stainless Steel Weaving Beading Set for Jewelry Bracelets DIY Handmade Knitting Machine Beading Tool for </a:t>
            </a:r>
            <a:r>
              <a:rPr lang="en-CA" u="sng" dirty="0">
                <a:highlight>
                  <a:srgbClr val="FFFF00"/>
                </a:highlight>
              </a:rPr>
              <a:t>$29.69 </a:t>
            </a:r>
          </a:p>
          <a:p>
            <a:pPr lvl="2"/>
            <a:r>
              <a:rPr lang="en-CA" b="0" i="0" dirty="0" err="1">
                <a:solidFill>
                  <a:srgbClr val="0F1111"/>
                </a:solidFill>
                <a:effectLst/>
                <a:latin typeface="Amazon Ember"/>
              </a:rPr>
              <a:t>Beadalon</a:t>
            </a:r>
            <a:r>
              <a:rPr lang="en-CA" b="0" i="0" dirty="0">
                <a:solidFill>
                  <a:srgbClr val="0F1111"/>
                </a:solidFill>
                <a:effectLst/>
                <a:latin typeface="Amazon Ember"/>
              </a:rPr>
              <a:t> Beading Loom for </a:t>
            </a:r>
            <a:r>
              <a:rPr lang="en-CA" b="0" i="0" u="sng" dirty="0">
                <a:solidFill>
                  <a:srgbClr val="0F1111"/>
                </a:solidFill>
                <a:effectLst/>
                <a:latin typeface="Amazon Ember"/>
              </a:rPr>
              <a:t>$8.14</a:t>
            </a:r>
          </a:p>
          <a:p>
            <a:pPr lvl="2"/>
            <a:r>
              <a:rPr lang="en-US" b="0" i="0" dirty="0" err="1">
                <a:solidFill>
                  <a:srgbClr val="0F1111"/>
                </a:solidFill>
                <a:effectLst/>
                <a:latin typeface="Amazon Ember"/>
              </a:rPr>
              <a:t>Beadsmith</a:t>
            </a:r>
            <a:r>
              <a:rPr lang="en-US" b="0" i="0" dirty="0">
                <a:solidFill>
                  <a:srgbClr val="0F1111"/>
                </a:solidFill>
                <a:effectLst/>
                <a:latin typeface="Amazon Ember"/>
              </a:rPr>
              <a:t> Bead Loom Kit Jewelry Necklace Bracelet Weaving DIY Handmade Knitting Machine Child Educational Toys Great for Beginners for </a:t>
            </a:r>
            <a:r>
              <a:rPr lang="en-US" b="0" i="0" u="sng" dirty="0">
                <a:solidFill>
                  <a:srgbClr val="0F1111"/>
                </a:solidFill>
                <a:effectLst/>
                <a:latin typeface="Amazon Ember"/>
              </a:rPr>
              <a:t>$44.99</a:t>
            </a:r>
            <a:endParaRPr lang="en-CA" u="sng" dirty="0"/>
          </a:p>
          <a:p>
            <a:pPr lvl="2"/>
            <a:r>
              <a:rPr lang="en-CA" dirty="0"/>
              <a:t>I would by the middle of the road one, but it is also important to check ratings.</a:t>
            </a:r>
          </a:p>
          <a:p>
            <a:pPr lvl="2"/>
            <a:endParaRPr lang="en-CA" dirty="0"/>
          </a:p>
          <a:p>
            <a:pPr lvl="1"/>
            <a:r>
              <a:rPr lang="en-CA" dirty="0"/>
              <a:t>Beading needles (All from Amazon Canada)</a:t>
            </a:r>
          </a:p>
          <a:p>
            <a:pPr lvl="2"/>
            <a:r>
              <a:rPr lang="en-US" b="0" i="0" dirty="0" err="1">
                <a:solidFill>
                  <a:srgbClr val="0F1111"/>
                </a:solidFill>
                <a:effectLst/>
                <a:latin typeface="Amazon Ember"/>
              </a:rPr>
              <a:t>Beadalon</a:t>
            </a:r>
            <a:r>
              <a:rPr lang="en-US" b="0" i="0" dirty="0">
                <a:solidFill>
                  <a:srgbClr val="0F1111"/>
                </a:solidFill>
                <a:effectLst/>
                <a:latin typeface="Amazon Ember"/>
              </a:rPr>
              <a:t> 700F-102 Collapsible Eye Needles 2.5-Inch Fine 4 Pack for </a:t>
            </a:r>
            <a:r>
              <a:rPr lang="en-US" b="0" i="0" u="sng" dirty="0">
                <a:solidFill>
                  <a:srgbClr val="0F1111"/>
                </a:solidFill>
                <a:effectLst/>
                <a:latin typeface="Amazon Ember"/>
              </a:rPr>
              <a:t>$8.98</a:t>
            </a:r>
          </a:p>
          <a:p>
            <a:pPr lvl="2"/>
            <a:r>
              <a:rPr lang="en-US" b="0" i="0" dirty="0">
                <a:solidFill>
                  <a:srgbClr val="0F1111"/>
                </a:solidFill>
                <a:effectLst/>
                <a:latin typeface="Amazon Ember"/>
              </a:rPr>
              <a:t>16 Pieces Beading Needles, Seed Beads Needles Beading Embroidery Needles Big Eye Collapsible Beading Needles Set for Jewelry Making with Needle Bottle (5 Sizes) for </a:t>
            </a:r>
            <a:r>
              <a:rPr lang="en-US" b="0" i="0" u="sng" dirty="0">
                <a:solidFill>
                  <a:srgbClr val="0F1111"/>
                </a:solidFill>
                <a:effectLst/>
                <a:highlight>
                  <a:srgbClr val="FFFF00"/>
                </a:highlight>
                <a:latin typeface="Amazon Ember"/>
              </a:rPr>
              <a:t>$12.99</a:t>
            </a:r>
          </a:p>
          <a:p>
            <a:pPr lvl="2"/>
            <a:r>
              <a:rPr lang="en-US" b="0" i="0" dirty="0">
                <a:solidFill>
                  <a:srgbClr val="0F1111"/>
                </a:solidFill>
                <a:effectLst/>
                <a:latin typeface="Amazon Ember"/>
              </a:rPr>
              <a:t>Clover Beading Needles, No. 10-13 for </a:t>
            </a:r>
            <a:r>
              <a:rPr lang="en-US" b="0" i="0" u="sng" dirty="0">
                <a:solidFill>
                  <a:srgbClr val="0F1111"/>
                </a:solidFill>
                <a:effectLst/>
                <a:latin typeface="Amazon Ember"/>
              </a:rPr>
              <a:t>$8.87</a:t>
            </a:r>
          </a:p>
          <a:p>
            <a:pPr lvl="2"/>
            <a:r>
              <a:rPr lang="en-US" dirty="0">
                <a:solidFill>
                  <a:srgbClr val="0F1111"/>
                </a:solidFill>
                <a:latin typeface="Amazon Ember"/>
              </a:rPr>
              <a:t>I would choose the most expensive one as I have preference as it is super easy to thread and the thread does not fall out.</a:t>
            </a:r>
            <a:endParaRPr lang="en-US" b="0" i="0" dirty="0">
              <a:solidFill>
                <a:srgbClr val="0F1111"/>
              </a:solidFill>
              <a:effectLst/>
              <a:latin typeface="Amazon Ember"/>
            </a:endParaRPr>
          </a:p>
          <a:p>
            <a:pPr marL="914400" lvl="2" indent="0">
              <a:buNone/>
            </a:pPr>
            <a:endParaRPr lang="en-CA" dirty="0"/>
          </a:p>
        </p:txBody>
      </p:sp>
    </p:spTree>
    <p:extLst>
      <p:ext uri="{BB962C8B-B14F-4D97-AF65-F5344CB8AC3E}">
        <p14:creationId xmlns:p14="http://schemas.microsoft.com/office/powerpoint/2010/main" val="3196476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7CA4-2419-4D17-ABF3-44245D596262}"/>
              </a:ext>
            </a:extLst>
          </p:cNvPr>
          <p:cNvSpPr>
            <a:spLocks noGrp="1"/>
          </p:cNvSpPr>
          <p:nvPr>
            <p:ph type="title"/>
          </p:nvPr>
        </p:nvSpPr>
        <p:spPr/>
        <p:txBody>
          <a:bodyPr/>
          <a:lstStyle/>
          <a:p>
            <a:r>
              <a:rPr lang="en-US" dirty="0"/>
              <a:t>Art Project Finances Example (Page 2)</a:t>
            </a:r>
            <a:endParaRPr lang="en-CA" dirty="0"/>
          </a:p>
        </p:txBody>
      </p:sp>
      <p:sp>
        <p:nvSpPr>
          <p:cNvPr id="3" name="Content Placeholder 2">
            <a:extLst>
              <a:ext uri="{FF2B5EF4-FFF2-40B4-BE49-F238E27FC236}">
                <a16:creationId xmlns:a16="http://schemas.microsoft.com/office/drawing/2014/main" id="{6D4FB657-FBE7-466A-A6EA-814D6EEF82FA}"/>
              </a:ext>
            </a:extLst>
          </p:cNvPr>
          <p:cNvSpPr>
            <a:spLocks noGrp="1"/>
          </p:cNvSpPr>
          <p:nvPr>
            <p:ph idx="1"/>
          </p:nvPr>
        </p:nvSpPr>
        <p:spPr>
          <a:xfrm>
            <a:off x="838200" y="1825625"/>
            <a:ext cx="10515600" cy="4667250"/>
          </a:xfrm>
        </p:spPr>
        <p:txBody>
          <a:bodyPr>
            <a:normAutofit/>
          </a:bodyPr>
          <a:lstStyle/>
          <a:p>
            <a:r>
              <a:rPr lang="en-US" dirty="0"/>
              <a:t>Making a beaded bookmark using a loom </a:t>
            </a:r>
            <a:endParaRPr lang="en-CA" dirty="0"/>
          </a:p>
          <a:p>
            <a:pPr lvl="1"/>
            <a:r>
              <a:rPr lang="en-CA" dirty="0"/>
              <a:t>Beading thread (All from Amazon Canada)</a:t>
            </a:r>
          </a:p>
          <a:p>
            <a:pPr lvl="2"/>
            <a:r>
              <a:rPr lang="en-US" b="0" i="0" dirty="0" err="1">
                <a:solidFill>
                  <a:srgbClr val="0F1111"/>
                </a:solidFill>
                <a:effectLst/>
                <a:latin typeface="Amazon Ember"/>
              </a:rPr>
              <a:t>Beadalon</a:t>
            </a:r>
            <a:r>
              <a:rPr lang="en-US" b="0" i="0" dirty="0">
                <a:solidFill>
                  <a:srgbClr val="0F1111"/>
                </a:solidFill>
                <a:effectLst/>
                <a:latin typeface="Amazon Ember"/>
              </a:rPr>
              <a:t> 161U-008 Wildfire .006-Inch Frost, 50-Yard for </a:t>
            </a:r>
            <a:r>
              <a:rPr lang="en-US" b="0" i="0" u="sng" dirty="0">
                <a:effectLst/>
                <a:highlight>
                  <a:srgbClr val="FFFF00"/>
                </a:highlight>
                <a:latin typeface="Amazon Ember"/>
              </a:rPr>
              <a:t>$13.23</a:t>
            </a:r>
          </a:p>
          <a:p>
            <a:pPr lvl="2"/>
            <a:r>
              <a:rPr lang="en-US" dirty="0">
                <a:solidFill>
                  <a:srgbClr val="0F1111"/>
                </a:solidFill>
                <a:latin typeface="Amazon Ember"/>
              </a:rPr>
              <a:t>After searching, this one seems to be the best quality of threads as it is non stretch which is extremely important in bead weaving.</a:t>
            </a:r>
            <a:endParaRPr lang="en-US" b="0" i="0" dirty="0">
              <a:solidFill>
                <a:srgbClr val="0F1111"/>
              </a:solidFill>
              <a:effectLst/>
              <a:latin typeface="Amazon Ember"/>
            </a:endParaRPr>
          </a:p>
          <a:p>
            <a:pPr lvl="2"/>
            <a:endParaRPr lang="en-CA" dirty="0"/>
          </a:p>
          <a:p>
            <a:pPr lvl="1"/>
            <a:r>
              <a:rPr lang="en-CA" dirty="0"/>
              <a:t>Beads (5 to 6 different colours)</a:t>
            </a:r>
          </a:p>
          <a:p>
            <a:pPr lvl="2"/>
            <a:r>
              <a:rPr lang="en-US" b="0" i="0" dirty="0">
                <a:solidFill>
                  <a:srgbClr val="0F1111"/>
                </a:solidFill>
                <a:effectLst/>
                <a:latin typeface="Amazon Ember"/>
              </a:rPr>
              <a:t>16000 Pieces Glass Seed Beads 20 Colors 2 mm Silver Lined Pony Beads Tiny Spacer Beads in Container Box with 18 m Elastic Crystal String Cord for </a:t>
            </a:r>
            <a:r>
              <a:rPr lang="en-US" b="0" i="0" u="sng" dirty="0">
                <a:solidFill>
                  <a:srgbClr val="0F1111"/>
                </a:solidFill>
                <a:effectLst/>
                <a:highlight>
                  <a:srgbClr val="FFFF00"/>
                </a:highlight>
                <a:latin typeface="Amazon Ember"/>
              </a:rPr>
              <a:t>$25.58</a:t>
            </a:r>
          </a:p>
          <a:p>
            <a:pPr lvl="2"/>
            <a:r>
              <a:rPr lang="en-US" b="0" i="0" dirty="0">
                <a:solidFill>
                  <a:srgbClr val="0F1111"/>
                </a:solidFill>
                <a:effectLst/>
                <a:latin typeface="Amazon Ember"/>
              </a:rPr>
              <a:t>BENECREAT 24 Boxes of About 24000 Pcs 11/0 Multicolor Beading Glass Seed Beads 24 Colors Round Pony Bead Mini Spacer Beads Diameter 2mm with Container Box for Jewelry Making </a:t>
            </a:r>
            <a:r>
              <a:rPr lang="en-US" b="0" i="0" u="sng" dirty="0">
                <a:solidFill>
                  <a:srgbClr val="0F1111"/>
                </a:solidFill>
                <a:effectLst/>
                <a:latin typeface="Amazon Ember"/>
              </a:rPr>
              <a:t>$31.99</a:t>
            </a:r>
          </a:p>
          <a:p>
            <a:pPr lvl="2"/>
            <a:r>
              <a:rPr lang="en-US" dirty="0">
                <a:solidFill>
                  <a:srgbClr val="0F1111"/>
                </a:solidFill>
                <a:latin typeface="Amazon Ember"/>
              </a:rPr>
              <a:t>I would choose the first set as I prefer clear colours not solids</a:t>
            </a:r>
            <a:endParaRPr lang="en-US" b="0" i="0" dirty="0">
              <a:solidFill>
                <a:srgbClr val="0F1111"/>
              </a:solidFill>
              <a:effectLst/>
              <a:latin typeface="Amazon Ember"/>
            </a:endParaRPr>
          </a:p>
          <a:p>
            <a:pPr lvl="2"/>
            <a:endParaRPr lang="en-CA" dirty="0"/>
          </a:p>
        </p:txBody>
      </p:sp>
    </p:spTree>
    <p:extLst>
      <p:ext uri="{BB962C8B-B14F-4D97-AF65-F5344CB8AC3E}">
        <p14:creationId xmlns:p14="http://schemas.microsoft.com/office/powerpoint/2010/main" val="3314803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7CA4-2419-4D17-ABF3-44245D596262}"/>
              </a:ext>
            </a:extLst>
          </p:cNvPr>
          <p:cNvSpPr>
            <a:spLocks noGrp="1"/>
          </p:cNvSpPr>
          <p:nvPr>
            <p:ph type="title"/>
          </p:nvPr>
        </p:nvSpPr>
        <p:spPr/>
        <p:txBody>
          <a:bodyPr/>
          <a:lstStyle/>
          <a:p>
            <a:r>
              <a:rPr lang="en-US" dirty="0"/>
              <a:t>Art Project Finances Example (Page 3)</a:t>
            </a:r>
            <a:endParaRPr lang="en-CA" dirty="0"/>
          </a:p>
        </p:txBody>
      </p:sp>
      <p:sp>
        <p:nvSpPr>
          <p:cNvPr id="3" name="Content Placeholder 2">
            <a:extLst>
              <a:ext uri="{FF2B5EF4-FFF2-40B4-BE49-F238E27FC236}">
                <a16:creationId xmlns:a16="http://schemas.microsoft.com/office/drawing/2014/main" id="{6D4FB657-FBE7-466A-A6EA-814D6EEF82FA}"/>
              </a:ext>
            </a:extLst>
          </p:cNvPr>
          <p:cNvSpPr>
            <a:spLocks noGrp="1"/>
          </p:cNvSpPr>
          <p:nvPr>
            <p:ph idx="1"/>
          </p:nvPr>
        </p:nvSpPr>
        <p:spPr>
          <a:xfrm>
            <a:off x="838200" y="1825625"/>
            <a:ext cx="10515600" cy="4667250"/>
          </a:xfrm>
        </p:spPr>
        <p:txBody>
          <a:bodyPr>
            <a:normAutofit/>
          </a:bodyPr>
          <a:lstStyle/>
          <a:p>
            <a:r>
              <a:rPr lang="en-US" dirty="0"/>
              <a:t>Making a beaded bookmark using a loom </a:t>
            </a:r>
            <a:endParaRPr lang="en-CA" dirty="0"/>
          </a:p>
          <a:p>
            <a:pPr lvl="1"/>
            <a:r>
              <a:rPr lang="en-CA" dirty="0"/>
              <a:t>Calculations</a:t>
            </a:r>
          </a:p>
        </p:txBody>
      </p:sp>
      <p:graphicFrame>
        <p:nvGraphicFramePr>
          <p:cNvPr id="4" name="Table 4">
            <a:extLst>
              <a:ext uri="{FF2B5EF4-FFF2-40B4-BE49-F238E27FC236}">
                <a16:creationId xmlns:a16="http://schemas.microsoft.com/office/drawing/2014/main" id="{4B80179C-6B27-492B-9429-79CA055FC00A}"/>
              </a:ext>
            </a:extLst>
          </p:cNvPr>
          <p:cNvGraphicFramePr>
            <a:graphicFrameLocks noGrp="1"/>
          </p:cNvGraphicFramePr>
          <p:nvPr>
            <p:extLst>
              <p:ext uri="{D42A27DB-BD31-4B8C-83A1-F6EECF244321}">
                <p14:modId xmlns:p14="http://schemas.microsoft.com/office/powerpoint/2010/main" val="1774824282"/>
              </p:ext>
            </p:extLst>
          </p:nvPr>
        </p:nvGraphicFramePr>
        <p:xfrm>
          <a:off x="2407920" y="2699226"/>
          <a:ext cx="2739073" cy="2225040"/>
        </p:xfrm>
        <a:graphic>
          <a:graphicData uri="http://schemas.openxmlformats.org/drawingml/2006/table">
            <a:tbl>
              <a:tblPr firstRow="1" bandRow="1">
                <a:tableStyleId>{5C22544A-7EE6-4342-B048-85BDC9FD1C3A}</a:tableStyleId>
              </a:tblPr>
              <a:tblGrid>
                <a:gridCol w="1814830">
                  <a:extLst>
                    <a:ext uri="{9D8B030D-6E8A-4147-A177-3AD203B41FA5}">
                      <a16:colId xmlns:a16="http://schemas.microsoft.com/office/drawing/2014/main" val="2701937508"/>
                    </a:ext>
                  </a:extLst>
                </a:gridCol>
                <a:gridCol w="924243">
                  <a:extLst>
                    <a:ext uri="{9D8B030D-6E8A-4147-A177-3AD203B41FA5}">
                      <a16:colId xmlns:a16="http://schemas.microsoft.com/office/drawing/2014/main" val="3973435516"/>
                    </a:ext>
                  </a:extLst>
                </a:gridCol>
              </a:tblGrid>
              <a:tr h="370840">
                <a:tc>
                  <a:txBody>
                    <a:bodyPr/>
                    <a:lstStyle/>
                    <a:p>
                      <a:pPr algn="ctr"/>
                      <a:r>
                        <a:rPr lang="en-US" dirty="0">
                          <a:solidFill>
                            <a:sysClr val="windowText" lastClr="000000"/>
                          </a:solidFill>
                        </a:rPr>
                        <a:t>Item</a:t>
                      </a:r>
                      <a:endParaRPr lang="en-CA"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none" dirty="0">
                          <a:solidFill>
                            <a:sysClr val="windowText" lastClr="000000"/>
                          </a:solidFill>
                        </a:rPr>
                        <a:t>Cost</a:t>
                      </a:r>
                      <a:endParaRPr lang="en-CA" u="non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4359408"/>
                  </a:ext>
                </a:extLst>
              </a:tr>
              <a:tr h="370840">
                <a:tc>
                  <a:txBody>
                    <a:bodyPr/>
                    <a:lstStyle/>
                    <a:p>
                      <a:r>
                        <a:rPr lang="en-CA" dirty="0">
                          <a:solidFill>
                            <a:sysClr val="windowText" lastClr="000000"/>
                          </a:solidFill>
                        </a:rPr>
                        <a:t>Beading loom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u="none" dirty="0">
                          <a:solidFill>
                            <a:sysClr val="windowText" lastClr="000000"/>
                          </a:solidFill>
                        </a:rPr>
                        <a:t>$29.69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0845531"/>
                  </a:ext>
                </a:extLst>
              </a:tr>
              <a:tr h="370840">
                <a:tc>
                  <a:txBody>
                    <a:bodyPr/>
                    <a:lstStyle/>
                    <a:p>
                      <a:r>
                        <a:rPr lang="en-CA" dirty="0">
                          <a:solidFill>
                            <a:sysClr val="windowText" lastClr="000000"/>
                          </a:solidFill>
                        </a:rPr>
                        <a:t>Beading needles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0" i="0" u="none" dirty="0">
                          <a:solidFill>
                            <a:sysClr val="windowText" lastClr="000000"/>
                          </a:solidFill>
                          <a:effectLst/>
                          <a:latin typeface="Amazon Ember"/>
                        </a:rPr>
                        <a:t>$12.99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6795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ysClr val="windowText" lastClr="000000"/>
                          </a:solidFill>
                        </a:rPr>
                        <a:t>Beading thread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0" i="0" u="none" dirty="0">
                          <a:solidFill>
                            <a:sysClr val="windowText" lastClr="000000"/>
                          </a:solidFill>
                          <a:effectLst/>
                          <a:latin typeface="Amazon Ember"/>
                        </a:rPr>
                        <a:t>$13.23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2235827"/>
                  </a:ext>
                </a:extLst>
              </a:tr>
              <a:tr h="370840">
                <a:tc>
                  <a:txBody>
                    <a:bodyPr/>
                    <a:lstStyle/>
                    <a:p>
                      <a:r>
                        <a:rPr lang="en-CA" dirty="0">
                          <a:solidFill>
                            <a:sysClr val="windowText" lastClr="000000"/>
                          </a:solidFill>
                        </a:rPr>
                        <a:t>Beads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0" i="0" u="none" dirty="0">
                          <a:solidFill>
                            <a:sysClr val="windowText" lastClr="000000"/>
                          </a:solidFill>
                          <a:effectLst/>
                          <a:latin typeface="Amazon Ember"/>
                        </a:rPr>
                        <a:t>$25.58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0029974"/>
                  </a:ext>
                </a:extLst>
              </a:tr>
              <a:tr h="370840">
                <a:tc>
                  <a:txBody>
                    <a:bodyPr/>
                    <a:lstStyle/>
                    <a:p>
                      <a:pPr algn="r"/>
                      <a:r>
                        <a:rPr lang="en-US" dirty="0">
                          <a:solidFill>
                            <a:sysClr val="windowText" lastClr="000000"/>
                          </a:solidFill>
                        </a:rPr>
                        <a:t>Total</a:t>
                      </a:r>
                      <a:endParaRPr lang="en-CA"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0" i="0" u="none" dirty="0">
                          <a:solidFill>
                            <a:sysClr val="windowText" lastClr="000000"/>
                          </a:solidFill>
                          <a:effectLst/>
                          <a:latin typeface="Amazon Ember"/>
                        </a:rPr>
                        <a:t>$78.76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2906303"/>
                  </a:ext>
                </a:extLst>
              </a:tr>
            </a:tbl>
          </a:graphicData>
        </a:graphic>
      </p:graphicFrame>
      <p:sp>
        <p:nvSpPr>
          <p:cNvPr id="5" name="TextBox 4">
            <a:extLst>
              <a:ext uri="{FF2B5EF4-FFF2-40B4-BE49-F238E27FC236}">
                <a16:creationId xmlns:a16="http://schemas.microsoft.com/office/drawing/2014/main" id="{23DB6A3E-B17C-437A-82D8-DACCE4EF9C1E}"/>
              </a:ext>
            </a:extLst>
          </p:cNvPr>
          <p:cNvSpPr txBox="1"/>
          <p:nvPr/>
        </p:nvSpPr>
        <p:spPr>
          <a:xfrm>
            <a:off x="6563360" y="2699226"/>
            <a:ext cx="3647440" cy="1477328"/>
          </a:xfrm>
          <a:prstGeom prst="rect">
            <a:avLst/>
          </a:prstGeom>
          <a:noFill/>
        </p:spPr>
        <p:txBody>
          <a:bodyPr wrap="square" rtlCol="0">
            <a:spAutoFit/>
          </a:bodyPr>
          <a:lstStyle/>
          <a:p>
            <a:r>
              <a:rPr lang="en-US" dirty="0"/>
              <a:t>Although this seems rather pricey, it is quite cost effective as the materials will enable me to make at least 2 to 4 bead bookmarks maybe more.</a:t>
            </a:r>
            <a:endParaRPr lang="en-CA" dirty="0"/>
          </a:p>
        </p:txBody>
      </p:sp>
    </p:spTree>
    <p:extLst>
      <p:ext uri="{BB962C8B-B14F-4D97-AF65-F5344CB8AC3E}">
        <p14:creationId xmlns:p14="http://schemas.microsoft.com/office/powerpoint/2010/main" val="575358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3F6C7-B67B-463A-B647-68C44C0F95B9}"/>
              </a:ext>
            </a:extLst>
          </p:cNvPr>
          <p:cNvSpPr>
            <a:spLocks noGrp="1"/>
          </p:cNvSpPr>
          <p:nvPr>
            <p:ph type="title"/>
          </p:nvPr>
        </p:nvSpPr>
        <p:spPr/>
        <p:txBody>
          <a:bodyPr/>
          <a:lstStyle/>
          <a:p>
            <a:r>
              <a:rPr lang="en-US" dirty="0"/>
              <a:t>Symmetry Art</a:t>
            </a:r>
            <a:endParaRPr lang="en-CA" dirty="0"/>
          </a:p>
        </p:txBody>
      </p:sp>
      <p:sp>
        <p:nvSpPr>
          <p:cNvPr id="3" name="Content Placeholder 2">
            <a:extLst>
              <a:ext uri="{FF2B5EF4-FFF2-40B4-BE49-F238E27FC236}">
                <a16:creationId xmlns:a16="http://schemas.microsoft.com/office/drawing/2014/main" id="{7D81DA26-A698-419E-80C7-ECFE5CBAA9FE}"/>
              </a:ext>
            </a:extLst>
          </p:cNvPr>
          <p:cNvSpPr>
            <a:spLocks noGrp="1"/>
          </p:cNvSpPr>
          <p:nvPr>
            <p:ph idx="1"/>
          </p:nvPr>
        </p:nvSpPr>
        <p:spPr/>
        <p:txBody>
          <a:bodyPr/>
          <a:lstStyle/>
          <a:p>
            <a:r>
              <a:rPr lang="en-US" dirty="0"/>
              <a:t>Need to draw a picture, paint a background, bead a project, etc.</a:t>
            </a:r>
          </a:p>
          <a:p>
            <a:pPr lvl="1"/>
            <a:r>
              <a:rPr lang="en-US" dirty="0"/>
              <a:t>Project needs to utilize at least 3 different shapes or colours.</a:t>
            </a:r>
          </a:p>
          <a:p>
            <a:endParaRPr lang="en-US" dirty="0"/>
          </a:p>
          <a:p>
            <a:r>
              <a:rPr lang="en-US" dirty="0"/>
              <a:t>Need to determine how many lines of symmetry your project has </a:t>
            </a:r>
          </a:p>
          <a:p>
            <a:endParaRPr lang="en-US" dirty="0"/>
          </a:p>
          <a:p>
            <a:r>
              <a:rPr lang="en-US" dirty="0"/>
              <a:t>Does the project also utilize tessellation? Explain.</a:t>
            </a:r>
            <a:endParaRPr lang="en-CA" dirty="0"/>
          </a:p>
        </p:txBody>
      </p:sp>
    </p:spTree>
    <p:extLst>
      <p:ext uri="{BB962C8B-B14F-4D97-AF65-F5344CB8AC3E}">
        <p14:creationId xmlns:p14="http://schemas.microsoft.com/office/powerpoint/2010/main" val="2535032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6C8FA-B8DE-430F-8164-8214B3041B69}"/>
              </a:ext>
            </a:extLst>
          </p:cNvPr>
          <p:cNvSpPr>
            <a:spLocks noGrp="1"/>
          </p:cNvSpPr>
          <p:nvPr>
            <p:ph type="title"/>
          </p:nvPr>
        </p:nvSpPr>
        <p:spPr/>
        <p:txBody>
          <a:bodyPr/>
          <a:lstStyle/>
          <a:p>
            <a:r>
              <a:rPr lang="en-US" dirty="0"/>
              <a:t>Symmetry Art Single Point Rubric</a:t>
            </a:r>
            <a:endParaRPr lang="en-CA" dirty="0"/>
          </a:p>
        </p:txBody>
      </p:sp>
      <p:graphicFrame>
        <p:nvGraphicFramePr>
          <p:cNvPr id="4" name="Table 4">
            <a:extLst>
              <a:ext uri="{FF2B5EF4-FFF2-40B4-BE49-F238E27FC236}">
                <a16:creationId xmlns:a16="http://schemas.microsoft.com/office/drawing/2014/main" id="{2C73C0FA-6C6C-48DD-866A-9CA5AA4A681C}"/>
              </a:ext>
            </a:extLst>
          </p:cNvPr>
          <p:cNvGraphicFramePr>
            <a:graphicFrameLocks noGrp="1"/>
          </p:cNvGraphicFramePr>
          <p:nvPr>
            <p:ph idx="1"/>
            <p:extLst>
              <p:ext uri="{D42A27DB-BD31-4B8C-83A1-F6EECF244321}">
                <p14:modId xmlns:p14="http://schemas.microsoft.com/office/powerpoint/2010/main" val="4056092271"/>
              </p:ext>
            </p:extLst>
          </p:nvPr>
        </p:nvGraphicFramePr>
        <p:xfrm>
          <a:off x="1089660" y="1690688"/>
          <a:ext cx="10012680" cy="29311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478121726"/>
                    </a:ext>
                  </a:extLst>
                </a:gridCol>
                <a:gridCol w="4160520">
                  <a:extLst>
                    <a:ext uri="{9D8B030D-6E8A-4147-A177-3AD203B41FA5}">
                      <a16:colId xmlns:a16="http://schemas.microsoft.com/office/drawing/2014/main" val="3195425786"/>
                    </a:ext>
                  </a:extLst>
                </a:gridCol>
                <a:gridCol w="2418080">
                  <a:extLst>
                    <a:ext uri="{9D8B030D-6E8A-4147-A177-3AD203B41FA5}">
                      <a16:colId xmlns:a16="http://schemas.microsoft.com/office/drawing/2014/main" val="979997290"/>
                    </a:ext>
                  </a:extLst>
                </a:gridCol>
                <a:gridCol w="1330960">
                  <a:extLst>
                    <a:ext uri="{9D8B030D-6E8A-4147-A177-3AD203B41FA5}">
                      <a16:colId xmlns:a16="http://schemas.microsoft.com/office/drawing/2014/main" val="3131486473"/>
                    </a:ext>
                  </a:extLst>
                </a:gridCol>
              </a:tblGrid>
              <a:tr h="370840">
                <a:tc>
                  <a:txBody>
                    <a:bodyPr/>
                    <a:lstStyle/>
                    <a:p>
                      <a:pPr algn="ctr"/>
                      <a:r>
                        <a:rPr lang="en-US" dirty="0">
                          <a:solidFill>
                            <a:schemeClr val="tx1"/>
                          </a:solidFill>
                        </a:rPr>
                        <a:t>Areas that need Improvement</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Criteria</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Exceeding expectations</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Mark</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0702496"/>
                  </a:ext>
                </a:extLst>
              </a:tr>
              <a:tr h="370840">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Artwork contains three colours or shapes</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dirty="0">
                          <a:solidFill>
                            <a:schemeClr val="tx1"/>
                          </a:solidFill>
                        </a:rPr>
                        <a:t>/3</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0104402"/>
                  </a:ext>
                </a:extLst>
              </a:tr>
              <a:tr h="370840">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Can accurately determine how many lines of symmetry your art project contains</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/3</a:t>
                      </a:r>
                      <a:endParaRPr lang="en-CA" dirty="0">
                        <a:solidFill>
                          <a:schemeClr val="tx1"/>
                        </a:solidFill>
                      </a:endParaRPr>
                    </a:p>
                    <a:p>
                      <a:pPr algn="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7015130"/>
                  </a:ext>
                </a:extLst>
              </a:tr>
              <a:tr h="370840">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Can accurately determine if their project is also a tessellation and explain.</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dirty="0">
                          <a:solidFill>
                            <a:schemeClr val="tx1"/>
                          </a:solidFill>
                        </a:rPr>
                        <a:t>/3</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2736239"/>
                  </a:ext>
                </a:extLst>
              </a:tr>
              <a:tr h="370840">
                <a:tc>
                  <a:txBody>
                    <a:bodyPr/>
                    <a:lstStyle/>
                    <a:p>
                      <a:endParaRPr lang="en-C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solidFill>
                          <a:schemeClr val="tx1"/>
                        </a:solidFill>
                      </a:endParaRPr>
                    </a:p>
                    <a:p>
                      <a:endParaRPr lang="en-CA"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dirty="0">
                          <a:solidFill>
                            <a:schemeClr val="tx1"/>
                          </a:solidFill>
                        </a:rPr>
                        <a:t>Total</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dirty="0">
                          <a:solidFill>
                            <a:schemeClr val="tx1"/>
                          </a:solidFill>
                        </a:rPr>
                        <a:t>/9</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7100644"/>
                  </a:ext>
                </a:extLst>
              </a:tr>
            </a:tbl>
          </a:graphicData>
        </a:graphic>
      </p:graphicFrame>
    </p:spTree>
    <p:extLst>
      <p:ext uri="{BB962C8B-B14F-4D97-AF65-F5344CB8AC3E}">
        <p14:creationId xmlns:p14="http://schemas.microsoft.com/office/powerpoint/2010/main" val="1809295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A9D1-79D9-40AE-8E7E-093BD875C385}"/>
              </a:ext>
            </a:extLst>
          </p:cNvPr>
          <p:cNvSpPr>
            <a:spLocks noGrp="1"/>
          </p:cNvSpPr>
          <p:nvPr>
            <p:ph type="title"/>
          </p:nvPr>
        </p:nvSpPr>
        <p:spPr/>
        <p:txBody>
          <a:bodyPr/>
          <a:lstStyle/>
          <a:p>
            <a:r>
              <a:rPr lang="en-US" dirty="0"/>
              <a:t>Symmetry Art Examples</a:t>
            </a:r>
            <a:endParaRPr lang="en-CA" dirty="0"/>
          </a:p>
        </p:txBody>
      </p:sp>
      <p:sp>
        <p:nvSpPr>
          <p:cNvPr id="4" name="Heart 3">
            <a:extLst>
              <a:ext uri="{FF2B5EF4-FFF2-40B4-BE49-F238E27FC236}">
                <a16:creationId xmlns:a16="http://schemas.microsoft.com/office/drawing/2014/main" id="{908A9213-076A-498A-A461-FA88D1C39414}"/>
              </a:ext>
            </a:extLst>
          </p:cNvPr>
          <p:cNvSpPr/>
          <p:nvPr/>
        </p:nvSpPr>
        <p:spPr>
          <a:xfrm>
            <a:off x="1089574" y="2381842"/>
            <a:ext cx="1440000" cy="1440000"/>
          </a:xfrm>
          <a:prstGeom prst="heart">
            <a:avLst/>
          </a:prstGeom>
          <a:gradFill>
            <a:gsLst>
              <a:gs pos="18559">
                <a:srgbClr val="E3EAF6"/>
              </a:gs>
              <a:gs pos="46398">
                <a:srgbClr val="C7D5ED"/>
              </a:gs>
              <a:gs pos="0">
                <a:srgbClr val="0070C0"/>
              </a:gs>
              <a:gs pos="41387">
                <a:srgbClr val="0070C0"/>
              </a:gs>
              <a:gs pos="74000">
                <a:srgbClr val="7030A0"/>
              </a:gs>
              <a:gs pos="83000">
                <a:schemeClr val="accent1">
                  <a:lumMod val="45000"/>
                  <a:lumOff val="55000"/>
                </a:schemeClr>
              </a:gs>
              <a:gs pos="100000">
                <a:schemeClr val="accent1">
                  <a:lumMod val="30000"/>
                  <a:lumOff val="70000"/>
                </a:schemeClr>
              </a:gs>
            </a:gsLst>
            <a:lin ang="4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art 5">
            <a:extLst>
              <a:ext uri="{FF2B5EF4-FFF2-40B4-BE49-F238E27FC236}">
                <a16:creationId xmlns:a16="http://schemas.microsoft.com/office/drawing/2014/main" id="{9A07AA88-2672-471D-BAA7-A4C13FD7BD0F}"/>
              </a:ext>
            </a:extLst>
          </p:cNvPr>
          <p:cNvSpPr/>
          <p:nvPr/>
        </p:nvSpPr>
        <p:spPr>
          <a:xfrm>
            <a:off x="7141607" y="2381842"/>
            <a:ext cx="1440000" cy="1440000"/>
          </a:xfrm>
          <a:prstGeom prst="heart">
            <a:avLst/>
          </a:prstGeom>
          <a:gradFill>
            <a:gsLst>
              <a:gs pos="18559">
                <a:srgbClr val="E3EAF6"/>
              </a:gs>
              <a:gs pos="46398">
                <a:srgbClr val="C7D5ED"/>
              </a:gs>
              <a:gs pos="0">
                <a:srgbClr val="0070C0"/>
              </a:gs>
              <a:gs pos="41387">
                <a:srgbClr val="0070C0"/>
              </a:gs>
              <a:gs pos="74000">
                <a:srgbClr val="7030A0"/>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D051AAF6-7A0B-419E-8C81-7165EF341B03}"/>
              </a:ext>
            </a:extLst>
          </p:cNvPr>
          <p:cNvSpPr txBox="1"/>
          <p:nvPr/>
        </p:nvSpPr>
        <p:spPr>
          <a:xfrm>
            <a:off x="2706327" y="3023917"/>
            <a:ext cx="2346960" cy="369332"/>
          </a:xfrm>
          <a:prstGeom prst="rect">
            <a:avLst/>
          </a:prstGeom>
          <a:noFill/>
        </p:spPr>
        <p:txBody>
          <a:bodyPr wrap="square" rtlCol="0">
            <a:spAutoFit/>
          </a:bodyPr>
          <a:lstStyle/>
          <a:p>
            <a:r>
              <a:rPr lang="en-US" dirty="0"/>
              <a:t>No lines of symmetry</a:t>
            </a:r>
            <a:endParaRPr lang="en-CA" dirty="0"/>
          </a:p>
        </p:txBody>
      </p:sp>
      <p:sp>
        <p:nvSpPr>
          <p:cNvPr id="10" name="TextBox 9">
            <a:extLst>
              <a:ext uri="{FF2B5EF4-FFF2-40B4-BE49-F238E27FC236}">
                <a16:creationId xmlns:a16="http://schemas.microsoft.com/office/drawing/2014/main" id="{855C1C15-9740-4ED7-A7BF-C6D25DCBFA00}"/>
              </a:ext>
            </a:extLst>
          </p:cNvPr>
          <p:cNvSpPr txBox="1"/>
          <p:nvPr/>
        </p:nvSpPr>
        <p:spPr>
          <a:xfrm>
            <a:off x="9006840" y="2885417"/>
            <a:ext cx="2346960" cy="646331"/>
          </a:xfrm>
          <a:prstGeom prst="rect">
            <a:avLst/>
          </a:prstGeom>
          <a:noFill/>
        </p:spPr>
        <p:txBody>
          <a:bodyPr wrap="square" rtlCol="0">
            <a:spAutoFit/>
          </a:bodyPr>
          <a:lstStyle/>
          <a:p>
            <a:r>
              <a:rPr lang="en-US" dirty="0"/>
              <a:t>One (1) line of symmetry</a:t>
            </a:r>
            <a:endParaRPr lang="en-CA" dirty="0"/>
          </a:p>
        </p:txBody>
      </p:sp>
      <p:cxnSp>
        <p:nvCxnSpPr>
          <p:cNvPr id="15" name="Straight Connector 14">
            <a:extLst>
              <a:ext uri="{FF2B5EF4-FFF2-40B4-BE49-F238E27FC236}">
                <a16:creationId xmlns:a16="http://schemas.microsoft.com/office/drawing/2014/main" id="{868AAEE2-90ED-4BA0-89CE-FFBC1EE66BDA}"/>
              </a:ext>
            </a:extLst>
          </p:cNvPr>
          <p:cNvCxnSpPr/>
          <p:nvPr/>
        </p:nvCxnSpPr>
        <p:spPr>
          <a:xfrm>
            <a:off x="7861607" y="1835835"/>
            <a:ext cx="0" cy="2520000"/>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12515482-7EC6-4F71-BBD8-5EAAC9C2AF49}"/>
              </a:ext>
            </a:extLst>
          </p:cNvPr>
          <p:cNvSpPr txBox="1"/>
          <p:nvPr/>
        </p:nvSpPr>
        <p:spPr>
          <a:xfrm>
            <a:off x="1089574" y="4859676"/>
            <a:ext cx="8434567" cy="646331"/>
          </a:xfrm>
          <a:prstGeom prst="rect">
            <a:avLst/>
          </a:prstGeom>
          <a:noFill/>
        </p:spPr>
        <p:txBody>
          <a:bodyPr wrap="square" rtlCol="0">
            <a:spAutoFit/>
          </a:bodyPr>
          <a:lstStyle/>
          <a:p>
            <a:r>
              <a:rPr lang="en-US" dirty="0"/>
              <a:t>Neither of these hearts are a tessellation as they are both single images and do not repeat</a:t>
            </a:r>
            <a:endParaRPr lang="en-CA" dirty="0"/>
          </a:p>
        </p:txBody>
      </p:sp>
    </p:spTree>
    <p:extLst>
      <p:ext uri="{BB962C8B-B14F-4D97-AF65-F5344CB8AC3E}">
        <p14:creationId xmlns:p14="http://schemas.microsoft.com/office/powerpoint/2010/main" val="2715449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A9D1-79D9-40AE-8E7E-093BD875C385}"/>
              </a:ext>
            </a:extLst>
          </p:cNvPr>
          <p:cNvSpPr>
            <a:spLocks noGrp="1"/>
          </p:cNvSpPr>
          <p:nvPr>
            <p:ph type="title"/>
          </p:nvPr>
        </p:nvSpPr>
        <p:spPr/>
        <p:txBody>
          <a:bodyPr/>
          <a:lstStyle/>
          <a:p>
            <a:r>
              <a:rPr lang="en-US" dirty="0"/>
              <a:t>Symmetry Art Examples</a:t>
            </a:r>
            <a:endParaRPr lang="en-CA" dirty="0"/>
          </a:p>
        </p:txBody>
      </p:sp>
      <p:sp>
        <p:nvSpPr>
          <p:cNvPr id="7" name="Rectangle 6">
            <a:extLst>
              <a:ext uri="{FF2B5EF4-FFF2-40B4-BE49-F238E27FC236}">
                <a16:creationId xmlns:a16="http://schemas.microsoft.com/office/drawing/2014/main" id="{FA24F293-BF7F-466C-93E1-8C36AB7B2345}"/>
              </a:ext>
            </a:extLst>
          </p:cNvPr>
          <p:cNvSpPr/>
          <p:nvPr/>
        </p:nvSpPr>
        <p:spPr>
          <a:xfrm>
            <a:off x="838200" y="2976535"/>
            <a:ext cx="1440000" cy="1440000"/>
          </a:xfrm>
          <a:prstGeom prst="rect">
            <a:avLst/>
          </a:prstGeom>
          <a:gradFill>
            <a:gsLst>
              <a:gs pos="18559">
                <a:srgbClr val="E3EAF6"/>
              </a:gs>
              <a:gs pos="46398">
                <a:srgbClr val="C7D5ED"/>
              </a:gs>
              <a:gs pos="0">
                <a:srgbClr val="0070C0"/>
              </a:gs>
              <a:gs pos="41387">
                <a:srgbClr val="0070C0"/>
              </a:gs>
              <a:gs pos="74000">
                <a:srgbClr val="7030A0"/>
              </a:gs>
              <a:gs pos="83000">
                <a:schemeClr val="accent1">
                  <a:lumMod val="45000"/>
                  <a:lumOff val="55000"/>
                </a:schemeClr>
              </a:gs>
              <a:gs pos="100000">
                <a:schemeClr val="accent1">
                  <a:lumMod val="30000"/>
                  <a:lumOff val="7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F301BDE2-68CD-4A83-B655-129DD35994A3}"/>
              </a:ext>
            </a:extLst>
          </p:cNvPr>
          <p:cNvSpPr/>
          <p:nvPr/>
        </p:nvSpPr>
        <p:spPr>
          <a:xfrm>
            <a:off x="6442374" y="2976535"/>
            <a:ext cx="1440000" cy="1440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a:extLst>
              <a:ext uri="{FF2B5EF4-FFF2-40B4-BE49-F238E27FC236}">
                <a16:creationId xmlns:a16="http://schemas.microsoft.com/office/drawing/2014/main" id="{855C1C15-9740-4ED7-A7BF-C6D25DCBFA00}"/>
              </a:ext>
            </a:extLst>
          </p:cNvPr>
          <p:cNvSpPr txBox="1"/>
          <p:nvPr/>
        </p:nvSpPr>
        <p:spPr>
          <a:xfrm>
            <a:off x="2786218" y="3291985"/>
            <a:ext cx="2346960" cy="646331"/>
          </a:xfrm>
          <a:prstGeom prst="rect">
            <a:avLst/>
          </a:prstGeom>
          <a:noFill/>
        </p:spPr>
        <p:txBody>
          <a:bodyPr wrap="square" rtlCol="0">
            <a:spAutoFit/>
          </a:bodyPr>
          <a:lstStyle/>
          <a:p>
            <a:r>
              <a:rPr lang="en-US" dirty="0"/>
              <a:t>One (1) line of symmetry</a:t>
            </a:r>
            <a:endParaRPr lang="en-CA" dirty="0"/>
          </a:p>
        </p:txBody>
      </p:sp>
      <p:cxnSp>
        <p:nvCxnSpPr>
          <p:cNvPr id="16" name="Straight Connector 15">
            <a:extLst>
              <a:ext uri="{FF2B5EF4-FFF2-40B4-BE49-F238E27FC236}">
                <a16:creationId xmlns:a16="http://schemas.microsoft.com/office/drawing/2014/main" id="{D24618E7-7A6C-4581-A1E0-75429432C26B}"/>
              </a:ext>
            </a:extLst>
          </p:cNvPr>
          <p:cNvCxnSpPr>
            <a:cxnSpLocks/>
          </p:cNvCxnSpPr>
          <p:nvPr/>
        </p:nvCxnSpPr>
        <p:spPr>
          <a:xfrm>
            <a:off x="202585" y="3673824"/>
            <a:ext cx="2629037" cy="0"/>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A571D871-4BF8-44EA-BC9B-E3BAEF20EB6F}"/>
              </a:ext>
            </a:extLst>
          </p:cNvPr>
          <p:cNvSpPr txBox="1"/>
          <p:nvPr/>
        </p:nvSpPr>
        <p:spPr>
          <a:xfrm>
            <a:off x="8805162" y="3291984"/>
            <a:ext cx="2346960" cy="646331"/>
          </a:xfrm>
          <a:prstGeom prst="rect">
            <a:avLst/>
          </a:prstGeom>
          <a:noFill/>
        </p:spPr>
        <p:txBody>
          <a:bodyPr wrap="square" rtlCol="0">
            <a:spAutoFit/>
          </a:bodyPr>
          <a:lstStyle/>
          <a:p>
            <a:r>
              <a:rPr lang="en-US" dirty="0"/>
              <a:t>Four (4) lines of symmetry</a:t>
            </a:r>
            <a:endParaRPr lang="en-CA" dirty="0"/>
          </a:p>
        </p:txBody>
      </p:sp>
      <p:cxnSp>
        <p:nvCxnSpPr>
          <p:cNvPr id="14" name="Straight Connector 13">
            <a:extLst>
              <a:ext uri="{FF2B5EF4-FFF2-40B4-BE49-F238E27FC236}">
                <a16:creationId xmlns:a16="http://schemas.microsoft.com/office/drawing/2014/main" id="{D7F0FBFF-E62D-4317-BF2C-1B41AAED4BCA}"/>
              </a:ext>
            </a:extLst>
          </p:cNvPr>
          <p:cNvCxnSpPr>
            <a:cxnSpLocks/>
          </p:cNvCxnSpPr>
          <p:nvPr/>
        </p:nvCxnSpPr>
        <p:spPr>
          <a:xfrm>
            <a:off x="5732560" y="3739707"/>
            <a:ext cx="2664000" cy="0"/>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2869473B-6AF1-494D-B80E-294BA79AB723}"/>
              </a:ext>
            </a:extLst>
          </p:cNvPr>
          <p:cNvCxnSpPr>
            <a:cxnSpLocks/>
          </p:cNvCxnSpPr>
          <p:nvPr/>
        </p:nvCxnSpPr>
        <p:spPr>
          <a:xfrm flipH="1" flipV="1">
            <a:off x="7162373" y="2147299"/>
            <a:ext cx="0" cy="2895039"/>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2F704B45-C906-4156-8960-B49B96610008}"/>
              </a:ext>
            </a:extLst>
          </p:cNvPr>
          <p:cNvCxnSpPr>
            <a:cxnSpLocks/>
          </p:cNvCxnSpPr>
          <p:nvPr/>
        </p:nvCxnSpPr>
        <p:spPr>
          <a:xfrm>
            <a:off x="5989534" y="2530374"/>
            <a:ext cx="2390454" cy="2439213"/>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7D052BF-0172-4064-A682-5702C898CB3F}"/>
              </a:ext>
            </a:extLst>
          </p:cNvPr>
          <p:cNvCxnSpPr>
            <a:cxnSpLocks/>
          </p:cNvCxnSpPr>
          <p:nvPr/>
        </p:nvCxnSpPr>
        <p:spPr>
          <a:xfrm rot="5400000">
            <a:off x="5967146" y="2530374"/>
            <a:ext cx="2390454" cy="2439213"/>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C508C06F-510E-4A6B-BD4B-FB63E621696F}"/>
              </a:ext>
            </a:extLst>
          </p:cNvPr>
          <p:cNvSpPr txBox="1"/>
          <p:nvPr/>
        </p:nvSpPr>
        <p:spPr>
          <a:xfrm>
            <a:off x="838200" y="5788727"/>
            <a:ext cx="8434567" cy="646331"/>
          </a:xfrm>
          <a:prstGeom prst="rect">
            <a:avLst/>
          </a:prstGeom>
          <a:noFill/>
        </p:spPr>
        <p:txBody>
          <a:bodyPr wrap="square" rtlCol="0">
            <a:spAutoFit/>
          </a:bodyPr>
          <a:lstStyle/>
          <a:p>
            <a:r>
              <a:rPr lang="en-US" dirty="0"/>
              <a:t>Neither of these squares are a tessellation as they are both single images and do not repeat</a:t>
            </a:r>
            <a:endParaRPr lang="en-CA" dirty="0"/>
          </a:p>
        </p:txBody>
      </p:sp>
    </p:spTree>
    <p:extLst>
      <p:ext uri="{BB962C8B-B14F-4D97-AF65-F5344CB8AC3E}">
        <p14:creationId xmlns:p14="http://schemas.microsoft.com/office/powerpoint/2010/main" val="2428747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A9D1-79D9-40AE-8E7E-093BD875C385}"/>
              </a:ext>
            </a:extLst>
          </p:cNvPr>
          <p:cNvSpPr>
            <a:spLocks noGrp="1"/>
          </p:cNvSpPr>
          <p:nvPr>
            <p:ph type="title"/>
          </p:nvPr>
        </p:nvSpPr>
        <p:spPr/>
        <p:txBody>
          <a:bodyPr/>
          <a:lstStyle/>
          <a:p>
            <a:r>
              <a:rPr lang="en-US" dirty="0"/>
              <a:t>Symmetry Art Examples</a:t>
            </a:r>
            <a:endParaRPr lang="en-CA" dirty="0"/>
          </a:p>
        </p:txBody>
      </p:sp>
      <p:sp>
        <p:nvSpPr>
          <p:cNvPr id="9" name="Rectangle 8">
            <a:extLst>
              <a:ext uri="{FF2B5EF4-FFF2-40B4-BE49-F238E27FC236}">
                <a16:creationId xmlns:a16="http://schemas.microsoft.com/office/drawing/2014/main" id="{F301BDE2-68CD-4A83-B655-129DD35994A3}"/>
              </a:ext>
            </a:extLst>
          </p:cNvPr>
          <p:cNvSpPr/>
          <p:nvPr/>
        </p:nvSpPr>
        <p:spPr>
          <a:xfrm>
            <a:off x="221751" y="1322798"/>
            <a:ext cx="1440000" cy="1440000"/>
          </a:xfrm>
          <a:prstGeom prst="rect">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solidFill>
                <a:srgbClr val="0070C0"/>
              </a:solidFill>
            </a:endParaRPr>
          </a:p>
        </p:txBody>
      </p:sp>
      <p:sp>
        <p:nvSpPr>
          <p:cNvPr id="8" name="Rectangle 7">
            <a:extLst>
              <a:ext uri="{FF2B5EF4-FFF2-40B4-BE49-F238E27FC236}">
                <a16:creationId xmlns:a16="http://schemas.microsoft.com/office/drawing/2014/main" id="{17DBD997-D114-4FC7-BD91-0330B855C64D}"/>
              </a:ext>
            </a:extLst>
          </p:cNvPr>
          <p:cNvSpPr/>
          <p:nvPr/>
        </p:nvSpPr>
        <p:spPr>
          <a:xfrm>
            <a:off x="221751" y="2762798"/>
            <a:ext cx="1440000" cy="1440000"/>
          </a:xfrm>
          <a:prstGeom prst="rect">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3D179565-8233-4521-9FFB-67CEBC59B0A1}"/>
              </a:ext>
            </a:extLst>
          </p:cNvPr>
          <p:cNvSpPr/>
          <p:nvPr/>
        </p:nvSpPr>
        <p:spPr>
          <a:xfrm>
            <a:off x="221751" y="4202798"/>
            <a:ext cx="1440000" cy="1440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a:extLst>
              <a:ext uri="{FF2B5EF4-FFF2-40B4-BE49-F238E27FC236}">
                <a16:creationId xmlns:a16="http://schemas.microsoft.com/office/drawing/2014/main" id="{92417355-FA4B-43CE-9864-A7A473FD7942}"/>
              </a:ext>
            </a:extLst>
          </p:cNvPr>
          <p:cNvSpPr/>
          <p:nvPr/>
        </p:nvSpPr>
        <p:spPr>
          <a:xfrm>
            <a:off x="1669362" y="1322798"/>
            <a:ext cx="1440000" cy="144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E27207D0-0FDB-44EC-BB22-E2E805FFA101}"/>
              </a:ext>
            </a:extLst>
          </p:cNvPr>
          <p:cNvSpPr/>
          <p:nvPr/>
        </p:nvSpPr>
        <p:spPr>
          <a:xfrm>
            <a:off x="1661751" y="4202798"/>
            <a:ext cx="1440000" cy="1440000"/>
          </a:xfrm>
          <a:prstGeom prst="rect">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08F56A88-BB70-4AA7-847D-7DE060FDD5FB}"/>
              </a:ext>
            </a:extLst>
          </p:cNvPr>
          <p:cNvSpPr/>
          <p:nvPr/>
        </p:nvSpPr>
        <p:spPr>
          <a:xfrm>
            <a:off x="1669362" y="2762798"/>
            <a:ext cx="1440000" cy="1440000"/>
          </a:xfrm>
          <a:prstGeom prst="rect">
            <a:avLst/>
          </a:prstGeom>
          <a:solidFill>
            <a:srgbClr val="008000"/>
          </a:solidFill>
          <a:ln>
            <a:solidFill>
              <a:srgbClr val="008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22" name="Rectangle 21">
            <a:extLst>
              <a:ext uri="{FF2B5EF4-FFF2-40B4-BE49-F238E27FC236}">
                <a16:creationId xmlns:a16="http://schemas.microsoft.com/office/drawing/2014/main" id="{6DB6B0B9-878E-4986-81E1-732417EFAACA}"/>
              </a:ext>
            </a:extLst>
          </p:cNvPr>
          <p:cNvSpPr/>
          <p:nvPr/>
        </p:nvSpPr>
        <p:spPr>
          <a:xfrm>
            <a:off x="3116973" y="4202798"/>
            <a:ext cx="1440000" cy="1440000"/>
          </a:xfrm>
          <a:prstGeom prst="rect">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A04EA3D7-F414-4CE8-8733-5947CCD11B12}"/>
              </a:ext>
            </a:extLst>
          </p:cNvPr>
          <p:cNvSpPr/>
          <p:nvPr/>
        </p:nvSpPr>
        <p:spPr>
          <a:xfrm>
            <a:off x="3101751" y="2762798"/>
            <a:ext cx="1440000" cy="1440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25">
            <a:extLst>
              <a:ext uri="{FF2B5EF4-FFF2-40B4-BE49-F238E27FC236}">
                <a16:creationId xmlns:a16="http://schemas.microsoft.com/office/drawing/2014/main" id="{0CB099CB-8A50-46F3-9E5F-D4DB1BC85B42}"/>
              </a:ext>
            </a:extLst>
          </p:cNvPr>
          <p:cNvSpPr/>
          <p:nvPr/>
        </p:nvSpPr>
        <p:spPr>
          <a:xfrm>
            <a:off x="3116973" y="1322798"/>
            <a:ext cx="1440000" cy="1440000"/>
          </a:xfrm>
          <a:prstGeom prst="rect">
            <a:avLst/>
          </a:prstGeom>
          <a:solidFill>
            <a:srgbClr val="0070C0"/>
          </a:solidFill>
          <a:ln>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sp>
        <p:nvSpPr>
          <p:cNvPr id="28" name="Rectangle 27">
            <a:extLst>
              <a:ext uri="{FF2B5EF4-FFF2-40B4-BE49-F238E27FC236}">
                <a16:creationId xmlns:a16="http://schemas.microsoft.com/office/drawing/2014/main" id="{C605DBD8-0382-45C6-952E-1907F8FD96F0}"/>
              </a:ext>
            </a:extLst>
          </p:cNvPr>
          <p:cNvSpPr/>
          <p:nvPr/>
        </p:nvSpPr>
        <p:spPr>
          <a:xfrm>
            <a:off x="4534140" y="1322798"/>
            <a:ext cx="1440000" cy="1440000"/>
          </a:xfrm>
          <a:prstGeom prst="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30" name="Rectangle 29">
            <a:extLst>
              <a:ext uri="{FF2B5EF4-FFF2-40B4-BE49-F238E27FC236}">
                <a16:creationId xmlns:a16="http://schemas.microsoft.com/office/drawing/2014/main" id="{7A88352C-E2C1-4CED-9982-7326EAAA6A02}"/>
              </a:ext>
            </a:extLst>
          </p:cNvPr>
          <p:cNvSpPr/>
          <p:nvPr/>
        </p:nvSpPr>
        <p:spPr>
          <a:xfrm>
            <a:off x="4541751" y="2762798"/>
            <a:ext cx="1440000" cy="1440000"/>
          </a:xfrm>
          <a:prstGeom prst="rect">
            <a:avLst/>
          </a:prstGeom>
          <a:solidFill>
            <a:srgbClr val="008000"/>
          </a:solidFill>
          <a:ln>
            <a:solidFill>
              <a:srgbClr val="008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sp>
        <p:nvSpPr>
          <p:cNvPr id="32" name="Rectangle 31">
            <a:extLst>
              <a:ext uri="{FF2B5EF4-FFF2-40B4-BE49-F238E27FC236}">
                <a16:creationId xmlns:a16="http://schemas.microsoft.com/office/drawing/2014/main" id="{161CA3FD-032B-43B2-AFA5-0D49D1D9A812}"/>
              </a:ext>
            </a:extLst>
          </p:cNvPr>
          <p:cNvSpPr/>
          <p:nvPr/>
        </p:nvSpPr>
        <p:spPr>
          <a:xfrm>
            <a:off x="4534140" y="4202798"/>
            <a:ext cx="1440000" cy="1440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Rectangle 33">
            <a:extLst>
              <a:ext uri="{FF2B5EF4-FFF2-40B4-BE49-F238E27FC236}">
                <a16:creationId xmlns:a16="http://schemas.microsoft.com/office/drawing/2014/main" id="{956C50D2-680D-4438-8804-86835A4C579D}"/>
              </a:ext>
            </a:extLst>
          </p:cNvPr>
          <p:cNvSpPr/>
          <p:nvPr/>
        </p:nvSpPr>
        <p:spPr>
          <a:xfrm>
            <a:off x="5981751" y="1322798"/>
            <a:ext cx="1440000" cy="1440000"/>
          </a:xfrm>
          <a:prstGeom prst="rect">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36" name="Rectangle 35">
            <a:extLst>
              <a:ext uri="{FF2B5EF4-FFF2-40B4-BE49-F238E27FC236}">
                <a16:creationId xmlns:a16="http://schemas.microsoft.com/office/drawing/2014/main" id="{A1B2790B-4E1D-492D-A855-694E5E983CEC}"/>
              </a:ext>
            </a:extLst>
          </p:cNvPr>
          <p:cNvSpPr/>
          <p:nvPr/>
        </p:nvSpPr>
        <p:spPr>
          <a:xfrm>
            <a:off x="5974140" y="4202798"/>
            <a:ext cx="1440000" cy="1440000"/>
          </a:xfrm>
          <a:prstGeom prst="rect">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38" name="Rectangle 37">
            <a:extLst>
              <a:ext uri="{FF2B5EF4-FFF2-40B4-BE49-F238E27FC236}">
                <a16:creationId xmlns:a16="http://schemas.microsoft.com/office/drawing/2014/main" id="{EEC3883E-27F0-4953-8758-FB89A43D5094}"/>
              </a:ext>
            </a:extLst>
          </p:cNvPr>
          <p:cNvSpPr/>
          <p:nvPr/>
        </p:nvSpPr>
        <p:spPr>
          <a:xfrm>
            <a:off x="5981751" y="2762798"/>
            <a:ext cx="1440000" cy="1440000"/>
          </a:xfrm>
          <a:prstGeom prst="rect">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40" name="Rectangle 39">
            <a:extLst>
              <a:ext uri="{FF2B5EF4-FFF2-40B4-BE49-F238E27FC236}">
                <a16:creationId xmlns:a16="http://schemas.microsoft.com/office/drawing/2014/main" id="{628EA9FF-5DCA-4435-B168-A4E30D857A76}"/>
              </a:ext>
            </a:extLst>
          </p:cNvPr>
          <p:cNvSpPr/>
          <p:nvPr/>
        </p:nvSpPr>
        <p:spPr>
          <a:xfrm>
            <a:off x="7429362" y="4202798"/>
            <a:ext cx="1440000" cy="1440000"/>
          </a:xfrm>
          <a:prstGeom prst="rect">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42" name="Rectangle 41">
            <a:extLst>
              <a:ext uri="{FF2B5EF4-FFF2-40B4-BE49-F238E27FC236}">
                <a16:creationId xmlns:a16="http://schemas.microsoft.com/office/drawing/2014/main" id="{C74C58AA-B4F1-44D9-9E67-BC0DB14F6497}"/>
              </a:ext>
            </a:extLst>
          </p:cNvPr>
          <p:cNvSpPr/>
          <p:nvPr/>
        </p:nvSpPr>
        <p:spPr>
          <a:xfrm>
            <a:off x="7414140" y="2762798"/>
            <a:ext cx="1440000" cy="1440000"/>
          </a:xfrm>
          <a:prstGeom prst="rect">
            <a:avLst/>
          </a:prstGeom>
          <a:solidFill>
            <a:srgbClr val="008000"/>
          </a:solidFill>
          <a:ln>
            <a:solidFill>
              <a:srgbClr val="008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44" name="Rectangle 43">
            <a:extLst>
              <a:ext uri="{FF2B5EF4-FFF2-40B4-BE49-F238E27FC236}">
                <a16:creationId xmlns:a16="http://schemas.microsoft.com/office/drawing/2014/main" id="{761996E2-6B20-4759-A0FE-056D029712A8}"/>
              </a:ext>
            </a:extLst>
          </p:cNvPr>
          <p:cNvSpPr/>
          <p:nvPr/>
        </p:nvSpPr>
        <p:spPr>
          <a:xfrm>
            <a:off x="7429362" y="1322798"/>
            <a:ext cx="1440000" cy="1440000"/>
          </a:xfrm>
          <a:prstGeom prst="rect">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sp>
        <p:nvSpPr>
          <p:cNvPr id="46" name="Rectangle 45">
            <a:extLst>
              <a:ext uri="{FF2B5EF4-FFF2-40B4-BE49-F238E27FC236}">
                <a16:creationId xmlns:a16="http://schemas.microsoft.com/office/drawing/2014/main" id="{AFE1D34C-98F8-4C02-94E0-8C829E111E4F}"/>
              </a:ext>
            </a:extLst>
          </p:cNvPr>
          <p:cNvSpPr/>
          <p:nvPr/>
        </p:nvSpPr>
        <p:spPr>
          <a:xfrm>
            <a:off x="8846529" y="1322798"/>
            <a:ext cx="1440000" cy="1440000"/>
          </a:xfrm>
          <a:prstGeom prst="rect">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48" name="Rectangle 47">
            <a:extLst>
              <a:ext uri="{FF2B5EF4-FFF2-40B4-BE49-F238E27FC236}">
                <a16:creationId xmlns:a16="http://schemas.microsoft.com/office/drawing/2014/main" id="{5372CEB2-B3FB-4024-AAAE-CA71E47E0242}"/>
              </a:ext>
            </a:extLst>
          </p:cNvPr>
          <p:cNvSpPr/>
          <p:nvPr/>
        </p:nvSpPr>
        <p:spPr>
          <a:xfrm>
            <a:off x="8846529" y="2762798"/>
            <a:ext cx="1440000" cy="1440000"/>
          </a:xfrm>
          <a:prstGeom prst="rect">
            <a:avLst/>
          </a:prstGeom>
          <a:solidFill>
            <a:srgbClr val="00B0F0"/>
          </a:solidFill>
          <a:ln>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sp>
        <p:nvSpPr>
          <p:cNvPr id="50" name="Rectangle 49">
            <a:extLst>
              <a:ext uri="{FF2B5EF4-FFF2-40B4-BE49-F238E27FC236}">
                <a16:creationId xmlns:a16="http://schemas.microsoft.com/office/drawing/2014/main" id="{8443C9CD-551C-405E-8B6C-9B9CC1F5EE05}"/>
              </a:ext>
            </a:extLst>
          </p:cNvPr>
          <p:cNvSpPr/>
          <p:nvPr/>
        </p:nvSpPr>
        <p:spPr>
          <a:xfrm>
            <a:off x="8846529" y="4202798"/>
            <a:ext cx="1440000" cy="1440000"/>
          </a:xfrm>
          <a:prstGeom prst="rect">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52" name="Rectangle 51">
            <a:extLst>
              <a:ext uri="{FF2B5EF4-FFF2-40B4-BE49-F238E27FC236}">
                <a16:creationId xmlns:a16="http://schemas.microsoft.com/office/drawing/2014/main" id="{D9BA802B-1914-45A4-AA79-F73A6B0941E4}"/>
              </a:ext>
            </a:extLst>
          </p:cNvPr>
          <p:cNvSpPr/>
          <p:nvPr/>
        </p:nvSpPr>
        <p:spPr>
          <a:xfrm>
            <a:off x="10294140" y="1322798"/>
            <a:ext cx="1440000" cy="1440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Rectangle 53">
            <a:extLst>
              <a:ext uri="{FF2B5EF4-FFF2-40B4-BE49-F238E27FC236}">
                <a16:creationId xmlns:a16="http://schemas.microsoft.com/office/drawing/2014/main" id="{C742F243-BC7F-4048-9A91-72CAE521CA27}"/>
              </a:ext>
            </a:extLst>
          </p:cNvPr>
          <p:cNvSpPr/>
          <p:nvPr/>
        </p:nvSpPr>
        <p:spPr>
          <a:xfrm>
            <a:off x="10286529" y="4202798"/>
            <a:ext cx="1440000" cy="1440000"/>
          </a:xfrm>
          <a:prstGeom prst="rect">
            <a:avLst/>
          </a:prstGeom>
          <a:solidFill>
            <a:srgbClr val="00B0F0"/>
          </a:solidFill>
          <a:ln>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sp>
        <p:nvSpPr>
          <p:cNvPr id="56" name="Rectangle 55">
            <a:extLst>
              <a:ext uri="{FF2B5EF4-FFF2-40B4-BE49-F238E27FC236}">
                <a16:creationId xmlns:a16="http://schemas.microsoft.com/office/drawing/2014/main" id="{098B327E-5134-4A78-952F-92B913FCC147}"/>
              </a:ext>
            </a:extLst>
          </p:cNvPr>
          <p:cNvSpPr/>
          <p:nvPr/>
        </p:nvSpPr>
        <p:spPr>
          <a:xfrm>
            <a:off x="10294140" y="2762798"/>
            <a:ext cx="1440000" cy="1440000"/>
          </a:xfrm>
          <a:prstGeom prst="rect">
            <a:avLst/>
          </a:prstGeom>
          <a:solidFill>
            <a:srgbClr val="008000"/>
          </a:solidFill>
          <a:ln>
            <a:solidFill>
              <a:srgbClr val="008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72" name="TextBox 71">
            <a:extLst>
              <a:ext uri="{FF2B5EF4-FFF2-40B4-BE49-F238E27FC236}">
                <a16:creationId xmlns:a16="http://schemas.microsoft.com/office/drawing/2014/main" id="{B8C59B6F-DDA1-4443-9798-1C1DFE089E00}"/>
              </a:ext>
            </a:extLst>
          </p:cNvPr>
          <p:cNvSpPr txBox="1"/>
          <p:nvPr/>
        </p:nvSpPr>
        <p:spPr>
          <a:xfrm>
            <a:off x="1361712" y="5864524"/>
            <a:ext cx="8924817" cy="646331"/>
          </a:xfrm>
          <a:prstGeom prst="rect">
            <a:avLst/>
          </a:prstGeom>
          <a:noFill/>
        </p:spPr>
        <p:txBody>
          <a:bodyPr wrap="square">
            <a:spAutoFit/>
          </a:bodyPr>
          <a:lstStyle/>
          <a:p>
            <a:r>
              <a:rPr lang="en-US" dirty="0"/>
              <a:t>This piece of artwork has one (1) line of symmetry and is a tessellation as there is a repetition of the shape and no overlapping or gaps.</a:t>
            </a:r>
            <a:endParaRPr lang="en-CA" dirty="0"/>
          </a:p>
        </p:txBody>
      </p:sp>
      <p:cxnSp>
        <p:nvCxnSpPr>
          <p:cNvPr id="74" name="Straight Connector 73">
            <a:extLst>
              <a:ext uri="{FF2B5EF4-FFF2-40B4-BE49-F238E27FC236}">
                <a16:creationId xmlns:a16="http://schemas.microsoft.com/office/drawing/2014/main" id="{CD688274-266C-4553-AAE3-133779560807}"/>
              </a:ext>
            </a:extLst>
          </p:cNvPr>
          <p:cNvCxnSpPr>
            <a:cxnSpLocks/>
          </p:cNvCxnSpPr>
          <p:nvPr/>
        </p:nvCxnSpPr>
        <p:spPr>
          <a:xfrm>
            <a:off x="-60642" y="3481372"/>
            <a:ext cx="12298166" cy="0"/>
          </a:xfrm>
          <a:prstGeom prst="line">
            <a:avLst/>
          </a:prstGeom>
          <a:ln w="50800">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03793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1B826-E617-4095-88C8-99D320BAA96E}"/>
              </a:ext>
            </a:extLst>
          </p:cNvPr>
          <p:cNvSpPr>
            <a:spLocks noGrp="1"/>
          </p:cNvSpPr>
          <p:nvPr>
            <p:ph type="title"/>
          </p:nvPr>
        </p:nvSpPr>
        <p:spPr/>
        <p:txBody>
          <a:bodyPr/>
          <a:lstStyle/>
          <a:p>
            <a:r>
              <a:rPr lang="en-US" dirty="0"/>
              <a:t>Fraction Art</a:t>
            </a:r>
            <a:endParaRPr lang="en-CA" dirty="0"/>
          </a:p>
        </p:txBody>
      </p:sp>
      <p:sp>
        <p:nvSpPr>
          <p:cNvPr id="3" name="Content Placeholder 2">
            <a:extLst>
              <a:ext uri="{FF2B5EF4-FFF2-40B4-BE49-F238E27FC236}">
                <a16:creationId xmlns:a16="http://schemas.microsoft.com/office/drawing/2014/main" id="{B21C04DE-EAB4-4998-B6C3-CD687F00EF8E}"/>
              </a:ext>
            </a:extLst>
          </p:cNvPr>
          <p:cNvSpPr>
            <a:spLocks noGrp="1"/>
          </p:cNvSpPr>
          <p:nvPr>
            <p:ph idx="1"/>
          </p:nvPr>
        </p:nvSpPr>
        <p:spPr>
          <a:xfrm>
            <a:off x="4257040" y="264160"/>
            <a:ext cx="7096760" cy="5912803"/>
          </a:xfrm>
        </p:spPr>
        <p:txBody>
          <a:bodyPr>
            <a:normAutofit fontScale="77500" lnSpcReduction="20000"/>
          </a:bodyPr>
          <a:lstStyle/>
          <a:p>
            <a:pPr marL="0" lvl="0" indent="0">
              <a:buNone/>
            </a:pPr>
            <a:r>
              <a:rPr lang="en-US" sz="2400" dirty="0">
                <a:latin typeface="Calibri" panose="020F0502020204030204" pitchFamily="34" charset="0"/>
                <a:ea typeface="Calibri" panose="020F0502020204030204" pitchFamily="34" charset="0"/>
                <a:cs typeface="Times New Roman" panose="02020603050405020304" pitchFamily="18" charset="0"/>
              </a:rPr>
              <a:t>Project Instructions and Criteria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Create a piece of art that uses fractions.  Your piece of art can be a drawing, painting, craft, etc.  Regardless of the type of art you must be able to count the number of fractions. Show all your work</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You can count the fractions by shape or colour.</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Need to use a minimum of six shapes or colours.</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All fractions need to be simplified, if they cannot be simplified explain why or why not.  </a:t>
            </a:r>
          </a:p>
          <a:p>
            <a:pPr marL="342900" lvl="0" indent="-342900">
              <a:buFont typeface="Calibri" panose="020F0502020204030204" pitchFamily="34" charset="0"/>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Order the fractions from lowest to highest (Duplicates need not be included)</a:t>
            </a:r>
          </a:p>
          <a:p>
            <a:pPr marL="342900" lvl="0" indent="-342900">
              <a:buFont typeface="Calibri" panose="020F0502020204030204" pitchFamily="34" charset="0"/>
              <a:buChar char="-"/>
            </a:pP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CA" sz="2400" dirty="0">
                <a:latin typeface="Calibri" panose="020F0502020204030204" pitchFamily="34" charset="0"/>
                <a:ea typeface="Calibri" panose="020F0502020204030204" pitchFamily="34" charset="0"/>
                <a:cs typeface="Times New Roman" panose="02020603050405020304" pitchFamily="18" charset="0"/>
              </a:rPr>
              <a:t>Add all the fractions together to see if they add to a whole (if they do not add to a whole need to check your work)</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This is your opportunity to show your understanding of fractions in a unique and artistic way.  Be creative and challenge yourself!</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dirty="0"/>
          </a:p>
        </p:txBody>
      </p:sp>
      <p:sp>
        <p:nvSpPr>
          <p:cNvPr id="4" name="Rectangle 3">
            <a:extLst>
              <a:ext uri="{FF2B5EF4-FFF2-40B4-BE49-F238E27FC236}">
                <a16:creationId xmlns:a16="http://schemas.microsoft.com/office/drawing/2014/main" id="{D843C50C-9F59-4357-839D-686D3B69CD20}"/>
              </a:ext>
            </a:extLst>
          </p:cNvPr>
          <p:cNvSpPr/>
          <p:nvPr/>
        </p:nvSpPr>
        <p:spPr>
          <a:xfrm>
            <a:off x="504961" y="1417690"/>
            <a:ext cx="1080000" cy="1080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0C9646B3-7650-4797-9BA3-77CDA2778689}"/>
              </a:ext>
            </a:extLst>
          </p:cNvPr>
          <p:cNvSpPr/>
          <p:nvPr/>
        </p:nvSpPr>
        <p:spPr>
          <a:xfrm>
            <a:off x="1573464" y="2490746"/>
            <a:ext cx="1080000" cy="1080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487697B0-45BB-4F2D-B95A-B8F1F75824DE}"/>
              </a:ext>
            </a:extLst>
          </p:cNvPr>
          <p:cNvSpPr/>
          <p:nvPr/>
        </p:nvSpPr>
        <p:spPr>
          <a:xfrm>
            <a:off x="493464" y="3564313"/>
            <a:ext cx="1080000" cy="1080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2F0CB576-4095-4318-9020-A413E0A5C219}"/>
              </a:ext>
            </a:extLst>
          </p:cNvPr>
          <p:cNvSpPr/>
          <p:nvPr/>
        </p:nvSpPr>
        <p:spPr>
          <a:xfrm>
            <a:off x="1579291" y="4640586"/>
            <a:ext cx="1080000" cy="10800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3802F847-3297-4A70-9E88-E179861C0BB5}"/>
              </a:ext>
            </a:extLst>
          </p:cNvPr>
          <p:cNvSpPr/>
          <p:nvPr/>
        </p:nvSpPr>
        <p:spPr>
          <a:xfrm>
            <a:off x="2658697" y="1410746"/>
            <a:ext cx="1080000" cy="1080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78B3FE37-752F-4BF1-9839-F6B79B57BA59}"/>
              </a:ext>
            </a:extLst>
          </p:cNvPr>
          <p:cNvSpPr/>
          <p:nvPr/>
        </p:nvSpPr>
        <p:spPr>
          <a:xfrm>
            <a:off x="2663870" y="3574473"/>
            <a:ext cx="1080000" cy="108000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dirty="0"/>
          </a:p>
        </p:txBody>
      </p:sp>
      <p:sp>
        <p:nvSpPr>
          <p:cNvPr id="16" name="Rectangle 15">
            <a:extLst>
              <a:ext uri="{FF2B5EF4-FFF2-40B4-BE49-F238E27FC236}">
                <a16:creationId xmlns:a16="http://schemas.microsoft.com/office/drawing/2014/main" id="{4A41F2EE-0D10-4B6E-93C3-E4192EE32234}"/>
              </a:ext>
            </a:extLst>
          </p:cNvPr>
          <p:cNvSpPr/>
          <p:nvPr/>
        </p:nvSpPr>
        <p:spPr>
          <a:xfrm>
            <a:off x="1582941" y="1408040"/>
            <a:ext cx="1080000" cy="1080000"/>
          </a:xfrm>
          <a:prstGeom prst="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590F76AF-DF95-4363-85A7-1241A7610191}"/>
              </a:ext>
            </a:extLst>
          </p:cNvPr>
          <p:cNvSpPr/>
          <p:nvPr/>
        </p:nvSpPr>
        <p:spPr>
          <a:xfrm>
            <a:off x="493464" y="2490746"/>
            <a:ext cx="1080000" cy="1080000"/>
          </a:xfrm>
          <a:prstGeom prst="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sp>
        <p:nvSpPr>
          <p:cNvPr id="26" name="Rectangle 25">
            <a:extLst>
              <a:ext uri="{FF2B5EF4-FFF2-40B4-BE49-F238E27FC236}">
                <a16:creationId xmlns:a16="http://schemas.microsoft.com/office/drawing/2014/main" id="{60AD12DA-2C96-49FF-83E7-923FBFB74D01}"/>
              </a:ext>
            </a:extLst>
          </p:cNvPr>
          <p:cNvSpPr/>
          <p:nvPr/>
        </p:nvSpPr>
        <p:spPr>
          <a:xfrm>
            <a:off x="2647331" y="4654473"/>
            <a:ext cx="1080000" cy="1080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28" name="Rectangle 27">
            <a:extLst>
              <a:ext uri="{FF2B5EF4-FFF2-40B4-BE49-F238E27FC236}">
                <a16:creationId xmlns:a16="http://schemas.microsoft.com/office/drawing/2014/main" id="{AB6156A4-76FB-4212-B7B0-591DA1C3BDE8}"/>
              </a:ext>
            </a:extLst>
          </p:cNvPr>
          <p:cNvSpPr/>
          <p:nvPr/>
        </p:nvSpPr>
        <p:spPr>
          <a:xfrm>
            <a:off x="1582724" y="3570746"/>
            <a:ext cx="1080000" cy="1080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30" name="Rectangle 29">
            <a:extLst>
              <a:ext uri="{FF2B5EF4-FFF2-40B4-BE49-F238E27FC236}">
                <a16:creationId xmlns:a16="http://schemas.microsoft.com/office/drawing/2014/main" id="{5EB21A94-0C35-4441-8CD4-450177C03315}"/>
              </a:ext>
            </a:extLst>
          </p:cNvPr>
          <p:cNvSpPr/>
          <p:nvPr/>
        </p:nvSpPr>
        <p:spPr>
          <a:xfrm>
            <a:off x="489131" y="4640586"/>
            <a:ext cx="1080000" cy="1080000"/>
          </a:xfrm>
          <a:prstGeom prst="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dirty="0"/>
          </a:p>
        </p:txBody>
      </p:sp>
      <p:sp>
        <p:nvSpPr>
          <p:cNvPr id="32" name="Rectangle 31">
            <a:extLst>
              <a:ext uri="{FF2B5EF4-FFF2-40B4-BE49-F238E27FC236}">
                <a16:creationId xmlns:a16="http://schemas.microsoft.com/office/drawing/2014/main" id="{B3A8B9F5-59E9-4F6B-974B-73F479E33F30}"/>
              </a:ext>
            </a:extLst>
          </p:cNvPr>
          <p:cNvSpPr/>
          <p:nvPr/>
        </p:nvSpPr>
        <p:spPr>
          <a:xfrm>
            <a:off x="2651533" y="2490746"/>
            <a:ext cx="1080000" cy="1080000"/>
          </a:xfrm>
          <a:prstGeom prst="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33" name="Rectangle 32">
            <a:extLst>
              <a:ext uri="{FF2B5EF4-FFF2-40B4-BE49-F238E27FC236}">
                <a16:creationId xmlns:a16="http://schemas.microsoft.com/office/drawing/2014/main" id="{B849DA01-259A-4572-BBDB-2D616A61790E}"/>
              </a:ext>
            </a:extLst>
          </p:cNvPr>
          <p:cNvSpPr/>
          <p:nvPr/>
        </p:nvSpPr>
        <p:spPr>
          <a:xfrm>
            <a:off x="498697" y="1408040"/>
            <a:ext cx="3240000" cy="43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69194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6" descr="A picture containing floor&#10;&#10;Description automatically generated">
            <a:extLst>
              <a:ext uri="{FF2B5EF4-FFF2-40B4-BE49-F238E27FC236}">
                <a16:creationId xmlns:a16="http://schemas.microsoft.com/office/drawing/2014/main" id="{44C11A80-E55D-4C78-84EF-9B9CF8761638}"/>
              </a:ext>
            </a:extLst>
          </p:cNvPr>
          <p:cNvPicPr>
            <a:picLocks noChangeAspect="1"/>
          </p:cNvPicPr>
          <p:nvPr/>
        </p:nvPicPr>
        <p:blipFill rotWithShape="1">
          <a:blip r:embed="rId2"/>
          <a:srcRect t="9386" b="9386"/>
          <a:stretch/>
        </p:blipFill>
        <p:spPr>
          <a:xfrm>
            <a:off x="20" y="10"/>
            <a:ext cx="12191980" cy="6857990"/>
          </a:xfrm>
          <a:prstGeom prst="rect">
            <a:avLst/>
          </a:prstGeom>
        </p:spPr>
      </p:pic>
      <p:sp>
        <p:nvSpPr>
          <p:cNvPr id="2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itle 3">
            <a:extLst>
              <a:ext uri="{FF2B5EF4-FFF2-40B4-BE49-F238E27FC236}">
                <a16:creationId xmlns:a16="http://schemas.microsoft.com/office/drawing/2014/main" id="{36DE0B47-969A-4B31-9D61-CFF1BBEB2C2A}"/>
              </a:ext>
            </a:extLst>
          </p:cNvPr>
          <p:cNvSpPr>
            <a:spLocks noGrp="1"/>
          </p:cNvSpPr>
          <p:nvPr>
            <p:ph type="ctrTitle"/>
          </p:nvPr>
        </p:nvSpPr>
        <p:spPr>
          <a:xfrm>
            <a:off x="8022021" y="3231931"/>
            <a:ext cx="3852041" cy="1834056"/>
          </a:xfrm>
        </p:spPr>
        <p:txBody>
          <a:bodyPr>
            <a:normAutofit/>
          </a:bodyPr>
          <a:lstStyle/>
          <a:p>
            <a:r>
              <a:rPr lang="en-US" sz="4000" dirty="0"/>
              <a:t>Art and Science</a:t>
            </a:r>
            <a:endParaRPr lang="en-CA" sz="4000" dirty="0"/>
          </a:p>
        </p:txBody>
      </p:sp>
      <p:sp>
        <p:nvSpPr>
          <p:cNvPr id="5" name="Subtitle 4">
            <a:extLst>
              <a:ext uri="{FF2B5EF4-FFF2-40B4-BE49-F238E27FC236}">
                <a16:creationId xmlns:a16="http://schemas.microsoft.com/office/drawing/2014/main" id="{CAF9B5FD-F225-480B-A012-A177C76A5B74}"/>
              </a:ext>
            </a:extLst>
          </p:cNvPr>
          <p:cNvSpPr>
            <a:spLocks noGrp="1"/>
          </p:cNvSpPr>
          <p:nvPr>
            <p:ph type="subTitle" idx="1"/>
          </p:nvPr>
        </p:nvSpPr>
        <p:spPr>
          <a:xfrm>
            <a:off x="7782910" y="5242675"/>
            <a:ext cx="4330262" cy="683284"/>
          </a:xfrm>
        </p:spPr>
        <p:txBody>
          <a:bodyPr>
            <a:normAutofit/>
          </a:bodyPr>
          <a:lstStyle/>
          <a:p>
            <a:endParaRPr lang="en-CA" sz="2000"/>
          </a:p>
        </p:txBody>
      </p:sp>
      <p:cxnSp>
        <p:nvCxnSpPr>
          <p:cNvPr id="24" name="Straight Connector 2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232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46350">
              <a:srgbClr val="00B050">
                <a:alpha val="25000"/>
              </a:srgbClr>
            </a:gs>
            <a:gs pos="17537">
              <a:srgbClr val="FFC000">
                <a:alpha val="25000"/>
              </a:srgbClr>
            </a:gs>
            <a:gs pos="65000">
              <a:srgbClr val="0070C0">
                <a:alpha val="25000"/>
              </a:srgbClr>
            </a:gs>
            <a:gs pos="33596">
              <a:srgbClr val="FFFF00">
                <a:alpha val="25000"/>
              </a:srgbClr>
            </a:gs>
            <a:gs pos="0">
              <a:srgbClr val="FF0000">
                <a:alpha val="25000"/>
              </a:srgbClr>
            </a:gs>
            <a:gs pos="80000">
              <a:srgbClr val="002060">
                <a:alpha val="25000"/>
              </a:srgbClr>
            </a:gs>
            <a:gs pos="100000">
              <a:srgbClr val="7030A0">
                <a:alpha val="25000"/>
              </a:srgbClr>
            </a:gs>
          </a:gsLst>
          <a:lin ang="5400000" scaled="1"/>
        </a:gra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86A1CE-E4B8-406F-BF90-657773CB9CAE}"/>
              </a:ext>
            </a:extLst>
          </p:cNvPr>
          <p:cNvSpPr>
            <a:spLocks noGrp="1"/>
          </p:cNvSpPr>
          <p:nvPr>
            <p:ph type="title"/>
          </p:nvPr>
        </p:nvSpPr>
        <p:spPr>
          <a:xfrm>
            <a:off x="643467" y="640080"/>
            <a:ext cx="3096427" cy="5613236"/>
          </a:xfrm>
        </p:spPr>
        <p:txBody>
          <a:bodyPr vert="horz" lIns="91440" tIns="45720" rIns="91440" bIns="45720" rtlCol="0" anchor="ctr">
            <a:normAutofit/>
          </a:bodyPr>
          <a:lstStyle/>
          <a:p>
            <a:r>
              <a:rPr lang="en-US">
                <a:solidFill>
                  <a:srgbClr val="FFFFFF"/>
                </a:solidFill>
              </a:rPr>
              <a:t>The Walking Rainbow Rationale </a:t>
            </a:r>
          </a:p>
        </p:txBody>
      </p:sp>
      <p:pic>
        <p:nvPicPr>
          <p:cNvPr id="5" name="Picture 4" descr="A picture containing table, cup, sitting, glasses&#10;&#10;Description automatically generated">
            <a:extLst>
              <a:ext uri="{FF2B5EF4-FFF2-40B4-BE49-F238E27FC236}">
                <a16:creationId xmlns:a16="http://schemas.microsoft.com/office/drawing/2014/main" id="{044CF6FB-CC1B-45B4-A495-F8A46D932BE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54297" y="3570552"/>
            <a:ext cx="7009384" cy="2240626"/>
          </a:xfrm>
          <a:prstGeom prst="rect">
            <a:avLst/>
          </a:prstGeom>
        </p:spPr>
      </p:pic>
      <p:graphicFrame>
        <p:nvGraphicFramePr>
          <p:cNvPr id="29" name="Content Placeholder 14">
            <a:extLst>
              <a:ext uri="{FF2B5EF4-FFF2-40B4-BE49-F238E27FC236}">
                <a16:creationId xmlns:a16="http://schemas.microsoft.com/office/drawing/2014/main" id="{F7BFBC05-6395-4460-AB30-9A8630DA6F0B}"/>
              </a:ext>
            </a:extLst>
          </p:cNvPr>
          <p:cNvGraphicFramePr>
            <a:graphicFrameLocks noGrp="1"/>
          </p:cNvGraphicFramePr>
          <p:nvPr>
            <p:ph idx="1"/>
            <p:extLst>
              <p:ext uri="{D42A27DB-BD31-4B8C-83A1-F6EECF244321}">
                <p14:modId xmlns:p14="http://schemas.microsoft.com/office/powerpoint/2010/main" val="570127045"/>
              </p:ext>
            </p:extLst>
          </p:nvPr>
        </p:nvGraphicFramePr>
        <p:xfrm>
          <a:off x="4699818" y="640082"/>
          <a:ext cx="6848715" cy="24848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4720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46350">
              <a:srgbClr val="00B050">
                <a:alpha val="25000"/>
              </a:srgbClr>
            </a:gs>
            <a:gs pos="17537">
              <a:srgbClr val="FFC000">
                <a:alpha val="25000"/>
              </a:srgbClr>
            </a:gs>
            <a:gs pos="65000">
              <a:srgbClr val="0070C0">
                <a:alpha val="25000"/>
              </a:srgbClr>
            </a:gs>
            <a:gs pos="33596">
              <a:srgbClr val="FFFF00">
                <a:alpha val="25000"/>
              </a:srgbClr>
            </a:gs>
            <a:gs pos="0">
              <a:srgbClr val="FF0000">
                <a:alpha val="25000"/>
              </a:srgbClr>
            </a:gs>
            <a:gs pos="80000">
              <a:srgbClr val="002060">
                <a:alpha val="25000"/>
              </a:srgbClr>
            </a:gs>
            <a:gs pos="100000">
              <a:srgbClr val="7030A0">
                <a:alpha val="25000"/>
              </a:srgbClr>
            </a:gs>
          </a:gsLst>
          <a:lin ang="5400000" scaled="1"/>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86A1CE-E4B8-406F-BF90-657773CB9CAE}"/>
              </a:ext>
            </a:extLst>
          </p:cNvPr>
          <p:cNvSpPr>
            <a:spLocks noGrp="1"/>
          </p:cNvSpPr>
          <p:nvPr>
            <p:ph type="title"/>
          </p:nvPr>
        </p:nvSpPr>
        <p:spPr>
          <a:xfrm>
            <a:off x="333809" y="1450726"/>
            <a:ext cx="3197013" cy="2743200"/>
          </a:xfrm>
        </p:spPr>
        <p:txBody>
          <a:bodyPr vert="horz" lIns="91440" tIns="45720" rIns="91440" bIns="45720" rtlCol="0" anchor="t">
            <a:normAutofit/>
          </a:bodyPr>
          <a:lstStyle/>
          <a:p>
            <a:pPr algn="ctr"/>
            <a:r>
              <a:rPr lang="en-US" sz="4800" dirty="0">
                <a:solidFill>
                  <a:schemeClr val="bg1"/>
                </a:solidFill>
              </a:rPr>
              <a:t>The Walking Rainbow Experiment </a:t>
            </a:r>
          </a:p>
        </p:txBody>
      </p:sp>
      <p:sp>
        <p:nvSpPr>
          <p:cNvPr id="15" name="Content Placeholder 14">
            <a:extLst>
              <a:ext uri="{FF2B5EF4-FFF2-40B4-BE49-F238E27FC236}">
                <a16:creationId xmlns:a16="http://schemas.microsoft.com/office/drawing/2014/main" id="{6CC9195C-DE4B-47EC-A131-3BA67ED31A86}"/>
              </a:ext>
            </a:extLst>
          </p:cNvPr>
          <p:cNvSpPr>
            <a:spLocks noGrp="1"/>
          </p:cNvSpPr>
          <p:nvPr>
            <p:ph idx="1"/>
          </p:nvPr>
        </p:nvSpPr>
        <p:spPr>
          <a:xfrm>
            <a:off x="4330719" y="641615"/>
            <a:ext cx="7289799" cy="5533496"/>
          </a:xfrm>
        </p:spPr>
        <p:txBody>
          <a:bodyPr anchor="ctr">
            <a:normAutofit/>
          </a:bodyPr>
          <a:lstStyle/>
          <a:p>
            <a:pPr marL="0" indent="0">
              <a:buNone/>
            </a:pPr>
            <a:r>
              <a:rPr lang="en-US" sz="3200" b="1" u="sng" dirty="0"/>
              <a:t>Hypothesis: </a:t>
            </a:r>
          </a:p>
          <a:p>
            <a:r>
              <a:rPr lang="en-US" dirty="0"/>
              <a:t>What do you think will happen (read the materials and procedure first)?</a:t>
            </a:r>
          </a:p>
          <a:p>
            <a:pPr marL="0" indent="0">
              <a:buNone/>
            </a:pPr>
            <a:endParaRPr lang="en-US" dirty="0"/>
          </a:p>
          <a:p>
            <a:pPr marL="0" indent="0">
              <a:buNone/>
            </a:pPr>
            <a:r>
              <a:rPr lang="en-US" sz="3200" b="1" u="sng" dirty="0"/>
              <a:t>Materials:</a:t>
            </a:r>
          </a:p>
          <a:p>
            <a:pPr>
              <a:buFont typeface="Arial" panose="020B0604020202020204" pitchFamily="34" charset="0"/>
              <a:buChar char="•"/>
            </a:pPr>
            <a:r>
              <a:rPr lang="en-US" b="0" i="0" dirty="0">
                <a:effectLst/>
                <a:latin typeface="Merriweather"/>
              </a:rPr>
              <a:t>Seven glasses of equal size</a:t>
            </a:r>
          </a:p>
          <a:p>
            <a:pPr>
              <a:buFont typeface="Arial" panose="020B0604020202020204" pitchFamily="34" charset="0"/>
              <a:buChar char="•"/>
            </a:pPr>
            <a:r>
              <a:rPr lang="en-US" b="0" i="0" dirty="0">
                <a:effectLst/>
                <a:latin typeface="Merriweather"/>
              </a:rPr>
              <a:t>Water (any temperature/kind of water works if it is all from the same source)</a:t>
            </a:r>
          </a:p>
          <a:p>
            <a:pPr>
              <a:buFont typeface="Arial" panose="020B0604020202020204" pitchFamily="34" charset="0"/>
              <a:buChar char="•"/>
            </a:pPr>
            <a:r>
              <a:rPr lang="en-US" b="0" i="0" dirty="0">
                <a:effectLst/>
                <a:latin typeface="Merriweather"/>
              </a:rPr>
              <a:t>Blue, Red and Yellow food coloring</a:t>
            </a:r>
          </a:p>
          <a:p>
            <a:pPr>
              <a:buFont typeface="Arial" panose="020B0604020202020204" pitchFamily="34" charset="0"/>
              <a:buChar char="•"/>
            </a:pPr>
            <a:r>
              <a:rPr lang="en-US" b="0" i="0" dirty="0">
                <a:effectLst/>
                <a:latin typeface="Merriweather"/>
              </a:rPr>
              <a:t>Paper towel</a:t>
            </a:r>
          </a:p>
          <a:p>
            <a:pPr marL="0" indent="0">
              <a:buNone/>
            </a:pPr>
            <a:endParaRPr lang="en-US" dirty="0"/>
          </a:p>
        </p:txBody>
      </p:sp>
    </p:spTree>
    <p:extLst>
      <p:ext uri="{BB962C8B-B14F-4D97-AF65-F5344CB8AC3E}">
        <p14:creationId xmlns:p14="http://schemas.microsoft.com/office/powerpoint/2010/main" val="3649041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46350">
              <a:srgbClr val="00B050">
                <a:alpha val="25000"/>
              </a:srgbClr>
            </a:gs>
            <a:gs pos="17537">
              <a:srgbClr val="FFC000">
                <a:alpha val="25000"/>
              </a:srgbClr>
            </a:gs>
            <a:gs pos="65000">
              <a:srgbClr val="0070C0">
                <a:alpha val="25000"/>
              </a:srgbClr>
            </a:gs>
            <a:gs pos="33596">
              <a:srgbClr val="FFFF00">
                <a:alpha val="25000"/>
              </a:srgbClr>
            </a:gs>
            <a:gs pos="0">
              <a:srgbClr val="FF0000">
                <a:alpha val="25000"/>
              </a:srgbClr>
            </a:gs>
            <a:gs pos="80000">
              <a:srgbClr val="002060">
                <a:alpha val="25000"/>
              </a:srgbClr>
            </a:gs>
            <a:gs pos="100000">
              <a:srgbClr val="7030A0">
                <a:alpha val="25000"/>
              </a:srgbClr>
            </a:gs>
          </a:gsLst>
          <a:lin ang="5400000" scaled="1"/>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86A1CE-E4B8-406F-BF90-657773CB9CAE}"/>
              </a:ext>
            </a:extLst>
          </p:cNvPr>
          <p:cNvSpPr>
            <a:spLocks noGrp="1"/>
          </p:cNvSpPr>
          <p:nvPr>
            <p:ph type="title"/>
          </p:nvPr>
        </p:nvSpPr>
        <p:spPr>
          <a:xfrm>
            <a:off x="477977" y="1626997"/>
            <a:ext cx="3197013" cy="2743200"/>
          </a:xfrm>
        </p:spPr>
        <p:txBody>
          <a:bodyPr vert="horz" lIns="91440" tIns="45720" rIns="91440" bIns="45720" rtlCol="0" anchor="t">
            <a:normAutofit/>
          </a:bodyPr>
          <a:lstStyle/>
          <a:p>
            <a:pPr algn="ctr"/>
            <a:r>
              <a:rPr lang="en-US" sz="4800" dirty="0">
                <a:solidFill>
                  <a:schemeClr val="bg1"/>
                </a:solidFill>
              </a:rPr>
              <a:t>The Walking Rainbow Experiment  Continued</a:t>
            </a:r>
          </a:p>
        </p:txBody>
      </p:sp>
      <p:sp>
        <p:nvSpPr>
          <p:cNvPr id="15" name="Content Placeholder 14">
            <a:extLst>
              <a:ext uri="{FF2B5EF4-FFF2-40B4-BE49-F238E27FC236}">
                <a16:creationId xmlns:a16="http://schemas.microsoft.com/office/drawing/2014/main" id="{6CC9195C-DE4B-47EC-A131-3BA67ED31A86}"/>
              </a:ext>
            </a:extLst>
          </p:cNvPr>
          <p:cNvSpPr>
            <a:spLocks noGrp="1"/>
          </p:cNvSpPr>
          <p:nvPr>
            <p:ph idx="1"/>
          </p:nvPr>
        </p:nvSpPr>
        <p:spPr>
          <a:xfrm>
            <a:off x="3982721" y="335280"/>
            <a:ext cx="8046720" cy="6522719"/>
          </a:xfrm>
        </p:spPr>
        <p:txBody>
          <a:bodyPr anchor="ctr">
            <a:normAutofit fontScale="85000" lnSpcReduction="20000"/>
          </a:bodyPr>
          <a:lstStyle/>
          <a:p>
            <a:pPr marL="0" indent="0">
              <a:buNone/>
            </a:pPr>
            <a:r>
              <a:rPr lang="en-US" sz="4100" b="1" u="sng" dirty="0"/>
              <a:t>Procedure:</a:t>
            </a:r>
          </a:p>
          <a:p>
            <a:pPr marL="538163" indent="-538163" algn="l">
              <a:buFont typeface="+mj-lt"/>
              <a:buAutoNum type="arabicPeriod"/>
            </a:pPr>
            <a:r>
              <a:rPr lang="en-US" sz="2800" b="0" i="0" dirty="0">
                <a:effectLst/>
                <a:latin typeface="Merriweather"/>
              </a:rPr>
              <a:t>Gather all your materials and put on your safety equipment </a:t>
            </a:r>
          </a:p>
          <a:p>
            <a:pPr marL="538163" indent="-538163" algn="l">
              <a:buFont typeface="+mj-lt"/>
              <a:buAutoNum type="arabicPeriod"/>
            </a:pPr>
            <a:r>
              <a:rPr lang="en-US" sz="2800" b="0" i="0" dirty="0">
                <a:effectLst/>
                <a:latin typeface="Merriweather"/>
              </a:rPr>
              <a:t>Fill the 1st, 3rd, 5th, and 7th cup halfway with water.</a:t>
            </a:r>
          </a:p>
          <a:p>
            <a:pPr marL="538163" indent="-538163" algn="l">
              <a:buFont typeface="+mj-lt"/>
              <a:buAutoNum type="arabicPeriod"/>
            </a:pPr>
            <a:r>
              <a:rPr lang="en-US" sz="2800" b="0" i="0" dirty="0">
                <a:effectLst/>
                <a:latin typeface="Merriweather"/>
              </a:rPr>
              <a:t>Add five drops of red food coloring to the 1st and 7th cup.</a:t>
            </a:r>
          </a:p>
          <a:p>
            <a:pPr marL="538163" indent="-538163" algn="l">
              <a:buFont typeface="+mj-lt"/>
              <a:buAutoNum type="arabicPeriod"/>
            </a:pPr>
            <a:r>
              <a:rPr lang="en-US" sz="2800" b="0" i="0" dirty="0">
                <a:effectLst/>
                <a:latin typeface="Merriweather"/>
              </a:rPr>
              <a:t>Add five drops of yellow food coloring to the 3rd cup.</a:t>
            </a:r>
          </a:p>
          <a:p>
            <a:pPr marL="538163" indent="-538163" algn="l">
              <a:buFont typeface="+mj-lt"/>
              <a:buAutoNum type="arabicPeriod"/>
            </a:pPr>
            <a:r>
              <a:rPr lang="en-US" sz="2800" b="0" i="0" dirty="0">
                <a:effectLst/>
                <a:latin typeface="Merriweather"/>
              </a:rPr>
              <a:t>Add five drops of blue food coloring to the 5th cup.</a:t>
            </a:r>
          </a:p>
          <a:p>
            <a:pPr marL="538163" indent="-538163" algn="l">
              <a:buFont typeface="+mj-lt"/>
              <a:buAutoNum type="arabicPeriod"/>
            </a:pPr>
            <a:r>
              <a:rPr lang="en-US" sz="2800" b="0" i="0" dirty="0">
                <a:effectLst/>
                <a:latin typeface="Merriweather"/>
              </a:rPr>
              <a:t>Take 6 strips of paper towel and fold them individually until they are all 1 to 2 inches wide.</a:t>
            </a:r>
          </a:p>
          <a:p>
            <a:pPr marL="538163" indent="-538163" algn="l">
              <a:buFont typeface="+mj-lt"/>
              <a:buAutoNum type="arabicPeriod"/>
            </a:pPr>
            <a:r>
              <a:rPr lang="en-US" sz="2800" b="0" i="0" dirty="0">
                <a:effectLst/>
                <a:latin typeface="Merriweather"/>
              </a:rPr>
              <a:t>Place one end of the paper towel strip into the colored water and the other end into the empty glass. </a:t>
            </a:r>
          </a:p>
          <a:p>
            <a:pPr marL="538163" indent="-538163" algn="l">
              <a:buFont typeface="+mj-lt"/>
              <a:buAutoNum type="arabicPeriod"/>
            </a:pPr>
            <a:r>
              <a:rPr lang="en-US" sz="2800" dirty="0">
                <a:latin typeface="Merriweather"/>
              </a:rPr>
              <a:t>Repeat step 7 until all 7 glasses are connected by paper towel</a:t>
            </a:r>
            <a:endParaRPr lang="en-US" sz="2800" b="0" i="0" dirty="0">
              <a:effectLst/>
              <a:latin typeface="Merriweather"/>
            </a:endParaRPr>
          </a:p>
          <a:p>
            <a:pPr marL="538163" indent="-538163" algn="l">
              <a:buFont typeface="+mj-lt"/>
              <a:buAutoNum type="arabicPeriod"/>
            </a:pPr>
            <a:r>
              <a:rPr lang="en-US" sz="2800" b="0" i="0" dirty="0">
                <a:effectLst/>
                <a:latin typeface="Merriweather"/>
              </a:rPr>
              <a:t>Let them sit for at least one hour.</a:t>
            </a:r>
          </a:p>
          <a:p>
            <a:pPr marL="538163" indent="-538163" algn="l">
              <a:buFont typeface="+mj-lt"/>
              <a:buAutoNum type="arabicPeriod"/>
            </a:pPr>
            <a:r>
              <a:rPr lang="en-US" sz="2800" b="0" i="0" dirty="0">
                <a:effectLst/>
                <a:latin typeface="Merriweather"/>
              </a:rPr>
              <a:t>Return to the glasses and observe what happened.</a:t>
            </a:r>
          </a:p>
          <a:p>
            <a:pPr marL="538163" indent="-538163">
              <a:buFont typeface="+mj-lt"/>
              <a:buAutoNum type="arabicPeriod"/>
            </a:pPr>
            <a:r>
              <a:rPr lang="en-US" sz="2800" dirty="0">
                <a:latin typeface="Merriweather"/>
              </a:rPr>
              <a:t>Clean up your supplies and put them away in their appropriate locations.</a:t>
            </a:r>
          </a:p>
        </p:txBody>
      </p:sp>
    </p:spTree>
    <p:extLst>
      <p:ext uri="{BB962C8B-B14F-4D97-AF65-F5344CB8AC3E}">
        <p14:creationId xmlns:p14="http://schemas.microsoft.com/office/powerpoint/2010/main" val="23738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46350">
              <a:srgbClr val="00B050">
                <a:alpha val="25000"/>
              </a:srgbClr>
            </a:gs>
            <a:gs pos="17537">
              <a:srgbClr val="FFC000">
                <a:alpha val="25000"/>
              </a:srgbClr>
            </a:gs>
            <a:gs pos="65000">
              <a:srgbClr val="0070C0">
                <a:alpha val="25000"/>
              </a:srgbClr>
            </a:gs>
            <a:gs pos="33596">
              <a:srgbClr val="FFFF00">
                <a:alpha val="25000"/>
              </a:srgbClr>
            </a:gs>
            <a:gs pos="0">
              <a:srgbClr val="FF0000">
                <a:alpha val="25000"/>
              </a:srgbClr>
            </a:gs>
            <a:gs pos="80000">
              <a:srgbClr val="002060">
                <a:alpha val="25000"/>
              </a:srgbClr>
            </a:gs>
            <a:gs pos="100000">
              <a:srgbClr val="7030A0">
                <a:alpha val="25000"/>
              </a:srgbClr>
            </a:gs>
          </a:gsLst>
          <a:lin ang="5400000" scaled="1"/>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86A1CE-E4B8-406F-BF90-657773CB9CAE}"/>
              </a:ext>
            </a:extLst>
          </p:cNvPr>
          <p:cNvSpPr>
            <a:spLocks noGrp="1"/>
          </p:cNvSpPr>
          <p:nvPr>
            <p:ph type="title"/>
          </p:nvPr>
        </p:nvSpPr>
        <p:spPr>
          <a:xfrm>
            <a:off x="477977" y="1626997"/>
            <a:ext cx="3197013" cy="2743200"/>
          </a:xfrm>
        </p:spPr>
        <p:txBody>
          <a:bodyPr vert="horz" lIns="91440" tIns="45720" rIns="91440" bIns="45720" rtlCol="0" anchor="t">
            <a:normAutofit/>
          </a:bodyPr>
          <a:lstStyle/>
          <a:p>
            <a:pPr algn="ctr"/>
            <a:r>
              <a:rPr lang="en-US" sz="4800" dirty="0">
                <a:solidFill>
                  <a:schemeClr val="bg1"/>
                </a:solidFill>
              </a:rPr>
              <a:t>The Walking Rainbow Experiment  Continued</a:t>
            </a:r>
          </a:p>
        </p:txBody>
      </p:sp>
      <p:sp>
        <p:nvSpPr>
          <p:cNvPr id="15" name="Content Placeholder 14">
            <a:extLst>
              <a:ext uri="{FF2B5EF4-FFF2-40B4-BE49-F238E27FC236}">
                <a16:creationId xmlns:a16="http://schemas.microsoft.com/office/drawing/2014/main" id="{6CC9195C-DE4B-47EC-A131-3BA67ED31A86}"/>
              </a:ext>
            </a:extLst>
          </p:cNvPr>
          <p:cNvSpPr>
            <a:spLocks noGrp="1"/>
          </p:cNvSpPr>
          <p:nvPr>
            <p:ph idx="1"/>
          </p:nvPr>
        </p:nvSpPr>
        <p:spPr>
          <a:xfrm>
            <a:off x="4330719" y="182880"/>
            <a:ext cx="7289799" cy="6573520"/>
          </a:xfrm>
        </p:spPr>
        <p:txBody>
          <a:bodyPr anchor="ctr">
            <a:normAutofit fontScale="62500" lnSpcReduction="20000"/>
          </a:bodyPr>
          <a:lstStyle/>
          <a:p>
            <a:pPr marL="0" indent="0">
              <a:buNone/>
            </a:pPr>
            <a:r>
              <a:rPr lang="en-US" sz="5100" b="1" u="sng" dirty="0"/>
              <a:t>Observations:</a:t>
            </a:r>
          </a:p>
          <a:p>
            <a:r>
              <a:rPr lang="en-US" sz="3600" dirty="0"/>
              <a:t>Write down what you observed during the experiment.</a:t>
            </a:r>
          </a:p>
          <a:p>
            <a:r>
              <a:rPr lang="en-US" sz="3600" dirty="0"/>
              <a:t>Write down what you observed at the end of the experiment.</a:t>
            </a:r>
          </a:p>
          <a:p>
            <a:pPr marL="0" indent="0">
              <a:buNone/>
            </a:pPr>
            <a:endParaRPr lang="en-US" sz="3600" dirty="0"/>
          </a:p>
          <a:p>
            <a:pPr marL="0" indent="0">
              <a:buNone/>
            </a:pPr>
            <a:r>
              <a:rPr lang="en-US" sz="5100" b="1" u="sng" dirty="0"/>
              <a:t>Discussion:</a:t>
            </a:r>
          </a:p>
          <a:p>
            <a:r>
              <a:rPr lang="en-US" sz="3600" dirty="0"/>
              <a:t>What happens when the colours red and yellow combine?</a:t>
            </a:r>
          </a:p>
          <a:p>
            <a:r>
              <a:rPr lang="en-US" sz="3600" dirty="0"/>
              <a:t>What happens when the colours yellow and blue combine?</a:t>
            </a:r>
          </a:p>
          <a:p>
            <a:r>
              <a:rPr lang="en-US" sz="3600" dirty="0"/>
              <a:t>What happens when the colours blue and red combine?</a:t>
            </a:r>
          </a:p>
          <a:p>
            <a:r>
              <a:rPr lang="en-US" sz="3600" dirty="0"/>
              <a:t>Why do objects appear certain colours?  For example why do we see green plants as green?</a:t>
            </a:r>
          </a:p>
          <a:p>
            <a:pPr marL="0" indent="0">
              <a:buNone/>
            </a:pPr>
            <a:endParaRPr lang="en-US" sz="3600" dirty="0"/>
          </a:p>
          <a:p>
            <a:pPr marL="0" indent="0">
              <a:buNone/>
            </a:pPr>
            <a:r>
              <a:rPr lang="en-US" sz="5100" b="1" u="sng" dirty="0"/>
              <a:t>Conclusion:</a:t>
            </a:r>
          </a:p>
          <a:p>
            <a:r>
              <a:rPr lang="en-US" sz="3600" dirty="0"/>
              <a:t>Restate your hypothesis.  Was your hypothesis correct?  Explain why or why not.  Write two (2) questions for further experiments that could be done to show capillary action and/or the use of colour.</a:t>
            </a:r>
          </a:p>
          <a:p>
            <a:pPr algn="l">
              <a:buFont typeface="+mj-lt"/>
              <a:buAutoNum type="arabicPeriod"/>
            </a:pPr>
            <a:endParaRPr lang="en-US" dirty="0"/>
          </a:p>
        </p:txBody>
      </p:sp>
    </p:spTree>
    <p:extLst>
      <p:ext uri="{BB962C8B-B14F-4D97-AF65-F5344CB8AC3E}">
        <p14:creationId xmlns:p14="http://schemas.microsoft.com/office/powerpoint/2010/main" val="2692286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46350">
              <a:srgbClr val="00B050">
                <a:alpha val="15000"/>
              </a:srgbClr>
            </a:gs>
            <a:gs pos="17537">
              <a:srgbClr val="FFC000">
                <a:alpha val="15000"/>
              </a:srgbClr>
            </a:gs>
            <a:gs pos="65000">
              <a:srgbClr val="0070C0">
                <a:alpha val="15000"/>
              </a:srgbClr>
            </a:gs>
            <a:gs pos="33596">
              <a:srgbClr val="FFFF00">
                <a:alpha val="15000"/>
              </a:srgbClr>
            </a:gs>
            <a:gs pos="0">
              <a:srgbClr val="FF0000">
                <a:alpha val="15000"/>
              </a:srgbClr>
            </a:gs>
            <a:gs pos="80000">
              <a:srgbClr val="002060">
                <a:alpha val="15000"/>
              </a:srgbClr>
            </a:gs>
            <a:gs pos="100000">
              <a:srgbClr val="7030A0">
                <a:lumMod val="67000"/>
                <a:lumOff val="33000"/>
                <a:alpha val="15000"/>
              </a:srgbClr>
            </a:gs>
          </a:gsLst>
          <a:lin ang="540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624D3A-3922-48EA-AE25-9795FB6B0384}"/>
              </a:ext>
            </a:extLst>
          </p:cNvPr>
          <p:cNvSpPr>
            <a:spLocks noGrp="1"/>
          </p:cNvSpPr>
          <p:nvPr>
            <p:ph type="title"/>
          </p:nvPr>
        </p:nvSpPr>
        <p:spPr>
          <a:xfrm>
            <a:off x="4553733" y="548464"/>
            <a:ext cx="6798541" cy="1675623"/>
          </a:xfrm>
        </p:spPr>
        <p:txBody>
          <a:bodyPr anchor="b">
            <a:normAutofit/>
          </a:bodyPr>
          <a:lstStyle/>
          <a:p>
            <a:r>
              <a:rPr lang="en-US" sz="4000" dirty="0"/>
              <a:t>Celery Rainbow Rationale</a:t>
            </a:r>
            <a:endParaRPr lang="en-CA" sz="4000" dirty="0"/>
          </a:p>
        </p:txBody>
      </p:sp>
      <p:pic>
        <p:nvPicPr>
          <p:cNvPr id="4" name="Picture 3">
            <a:extLst>
              <a:ext uri="{FF2B5EF4-FFF2-40B4-BE49-F238E27FC236}">
                <a16:creationId xmlns:a16="http://schemas.microsoft.com/office/drawing/2014/main" id="{12E94862-518F-4F9E-A778-18F583198D18}"/>
              </a:ext>
            </a:extLst>
          </p:cNvPr>
          <p:cNvPicPr>
            <a:picLocks noChangeAspect="1"/>
          </p:cNvPicPr>
          <p:nvPr/>
        </p:nvPicPr>
        <p:blipFill rotWithShape="1">
          <a:blip r:embed="rId2"/>
          <a:srcRect l="4798" r="11378"/>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FF590452-D454-4531-AD5D-52297210B404}"/>
              </a:ext>
            </a:extLst>
          </p:cNvPr>
          <p:cNvSpPr>
            <a:spLocks noGrp="1"/>
          </p:cNvSpPr>
          <p:nvPr>
            <p:ph idx="1"/>
          </p:nvPr>
        </p:nvSpPr>
        <p:spPr>
          <a:xfrm>
            <a:off x="4553734" y="2409830"/>
            <a:ext cx="6798539" cy="3705217"/>
          </a:xfrm>
        </p:spPr>
        <p:txBody>
          <a:bodyPr>
            <a:normAutofit/>
          </a:bodyPr>
          <a:lstStyle/>
          <a:p>
            <a:r>
              <a:rPr lang="en-US" sz="2000" dirty="0"/>
              <a:t>Shows capillary action</a:t>
            </a:r>
          </a:p>
          <a:p>
            <a:r>
              <a:rPr lang="en-US" sz="2000" dirty="0"/>
              <a:t>This means that it shows how roots pick up the water and along with it the colour </a:t>
            </a:r>
            <a:endParaRPr lang="en-CA" sz="2000" dirty="0"/>
          </a:p>
        </p:txBody>
      </p:sp>
    </p:spTree>
    <p:extLst>
      <p:ext uri="{BB962C8B-B14F-4D97-AF65-F5344CB8AC3E}">
        <p14:creationId xmlns:p14="http://schemas.microsoft.com/office/powerpoint/2010/main" val="2731636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46350">
              <a:srgbClr val="00B050">
                <a:alpha val="15000"/>
              </a:srgbClr>
            </a:gs>
            <a:gs pos="17537">
              <a:srgbClr val="FFC000">
                <a:alpha val="15000"/>
              </a:srgbClr>
            </a:gs>
            <a:gs pos="65000">
              <a:srgbClr val="0070C0">
                <a:alpha val="15000"/>
              </a:srgbClr>
            </a:gs>
            <a:gs pos="33596">
              <a:srgbClr val="FFFF00">
                <a:alpha val="15000"/>
              </a:srgbClr>
            </a:gs>
            <a:gs pos="0">
              <a:srgbClr val="FF0000">
                <a:alpha val="15000"/>
              </a:srgbClr>
            </a:gs>
            <a:gs pos="80000">
              <a:srgbClr val="002060">
                <a:alpha val="15000"/>
              </a:srgbClr>
            </a:gs>
            <a:gs pos="100000">
              <a:srgbClr val="7030A0">
                <a:lumMod val="67000"/>
                <a:lumOff val="33000"/>
                <a:alpha val="15000"/>
              </a:srgbClr>
            </a:gs>
          </a:gsLst>
          <a:lin ang="540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624D3A-3922-48EA-AE25-9795FB6B0384}"/>
              </a:ext>
            </a:extLst>
          </p:cNvPr>
          <p:cNvSpPr>
            <a:spLocks noGrp="1"/>
          </p:cNvSpPr>
          <p:nvPr>
            <p:ph type="title"/>
          </p:nvPr>
        </p:nvSpPr>
        <p:spPr>
          <a:xfrm>
            <a:off x="4553733" y="548465"/>
            <a:ext cx="6798541" cy="772336"/>
          </a:xfrm>
        </p:spPr>
        <p:txBody>
          <a:bodyPr anchor="b">
            <a:normAutofit/>
          </a:bodyPr>
          <a:lstStyle/>
          <a:p>
            <a:r>
              <a:rPr lang="en-US" sz="4000" dirty="0"/>
              <a:t>Celery Rainbow Experiment </a:t>
            </a:r>
            <a:endParaRPr lang="en-CA" sz="4000" dirty="0"/>
          </a:p>
        </p:txBody>
      </p:sp>
      <p:pic>
        <p:nvPicPr>
          <p:cNvPr id="4" name="Picture 3">
            <a:extLst>
              <a:ext uri="{FF2B5EF4-FFF2-40B4-BE49-F238E27FC236}">
                <a16:creationId xmlns:a16="http://schemas.microsoft.com/office/drawing/2014/main" id="{12E94862-518F-4F9E-A778-18F583198D18}"/>
              </a:ext>
            </a:extLst>
          </p:cNvPr>
          <p:cNvPicPr>
            <a:picLocks noChangeAspect="1"/>
          </p:cNvPicPr>
          <p:nvPr/>
        </p:nvPicPr>
        <p:blipFill rotWithShape="1">
          <a:blip r:embed="rId2"/>
          <a:srcRect l="4798" r="11378"/>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FF590452-D454-4531-AD5D-52297210B404}"/>
              </a:ext>
            </a:extLst>
          </p:cNvPr>
          <p:cNvSpPr>
            <a:spLocks noGrp="1"/>
          </p:cNvSpPr>
          <p:nvPr>
            <p:ph idx="1"/>
          </p:nvPr>
        </p:nvSpPr>
        <p:spPr>
          <a:xfrm>
            <a:off x="4553734" y="1483360"/>
            <a:ext cx="6798539" cy="5232400"/>
          </a:xfrm>
        </p:spPr>
        <p:txBody>
          <a:bodyPr>
            <a:normAutofit/>
          </a:bodyPr>
          <a:lstStyle/>
          <a:p>
            <a:pPr marL="0" indent="0">
              <a:buNone/>
            </a:pPr>
            <a:r>
              <a:rPr lang="en-US" sz="3200" b="1" u="sng" dirty="0"/>
              <a:t>Hypothesis: </a:t>
            </a:r>
          </a:p>
          <a:p>
            <a:pPr marL="0" indent="0">
              <a:buNone/>
            </a:pPr>
            <a:r>
              <a:rPr lang="en-US" sz="2000" dirty="0"/>
              <a:t>What do you think will happen (read the materials and procedure first)?</a:t>
            </a:r>
          </a:p>
          <a:p>
            <a:pPr marL="0" indent="0">
              <a:buNone/>
            </a:pPr>
            <a:endParaRPr lang="en-US" sz="2000" dirty="0"/>
          </a:p>
          <a:p>
            <a:pPr marL="0" indent="0">
              <a:buNone/>
            </a:pPr>
            <a:r>
              <a:rPr lang="en-US" sz="3500" b="1" u="sng" dirty="0"/>
              <a:t>Materials:</a:t>
            </a:r>
          </a:p>
          <a:p>
            <a:pPr>
              <a:buFont typeface="Arial" panose="020B0604020202020204" pitchFamily="34" charset="0"/>
              <a:buChar char="•"/>
            </a:pPr>
            <a:r>
              <a:rPr lang="en-US" sz="2000" dirty="0">
                <a:latin typeface="Merriweather"/>
              </a:rPr>
              <a:t>Six (6)</a:t>
            </a:r>
            <a:r>
              <a:rPr lang="en-US" sz="2000" b="0" i="0" dirty="0">
                <a:effectLst/>
                <a:latin typeface="Merriweather"/>
              </a:rPr>
              <a:t> glasses of equal size</a:t>
            </a:r>
          </a:p>
          <a:p>
            <a:pPr>
              <a:buFont typeface="Arial" panose="020B0604020202020204" pitchFamily="34" charset="0"/>
              <a:buChar char="•"/>
            </a:pPr>
            <a:r>
              <a:rPr lang="en-US" sz="2000" b="0" i="0" dirty="0">
                <a:effectLst/>
                <a:latin typeface="Merriweather"/>
              </a:rPr>
              <a:t>Water (any temperature/kind of water works if it is all from the same source)</a:t>
            </a:r>
          </a:p>
          <a:p>
            <a:pPr>
              <a:buFont typeface="Arial" panose="020B0604020202020204" pitchFamily="34" charset="0"/>
              <a:buChar char="•"/>
            </a:pPr>
            <a:r>
              <a:rPr lang="en-US" sz="2000" b="0" i="0" dirty="0">
                <a:effectLst/>
                <a:latin typeface="Merriweather"/>
              </a:rPr>
              <a:t>Blue, Red and Yellow food coloring</a:t>
            </a:r>
          </a:p>
          <a:p>
            <a:pPr>
              <a:buFont typeface="Arial" panose="020B0604020202020204" pitchFamily="34" charset="0"/>
              <a:buChar char="•"/>
            </a:pPr>
            <a:r>
              <a:rPr lang="en-US" sz="2000" dirty="0">
                <a:latin typeface="Merriweather"/>
              </a:rPr>
              <a:t>Celery </a:t>
            </a:r>
          </a:p>
          <a:p>
            <a:pPr>
              <a:buFont typeface="Arial" panose="020B0604020202020204" pitchFamily="34" charset="0"/>
              <a:buChar char="•"/>
            </a:pPr>
            <a:r>
              <a:rPr lang="en-US" sz="2000" dirty="0">
                <a:latin typeface="Merriweather"/>
              </a:rPr>
              <a:t>Knife</a:t>
            </a:r>
            <a:endParaRPr lang="en-US" sz="2000" b="0" i="0" dirty="0">
              <a:effectLst/>
              <a:latin typeface="Merriweather"/>
            </a:endParaRPr>
          </a:p>
        </p:txBody>
      </p:sp>
    </p:spTree>
    <p:extLst>
      <p:ext uri="{BB962C8B-B14F-4D97-AF65-F5344CB8AC3E}">
        <p14:creationId xmlns:p14="http://schemas.microsoft.com/office/powerpoint/2010/main" val="321915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46350">
              <a:srgbClr val="00B050">
                <a:alpha val="15000"/>
              </a:srgbClr>
            </a:gs>
            <a:gs pos="17537">
              <a:srgbClr val="FFC000">
                <a:alpha val="15000"/>
              </a:srgbClr>
            </a:gs>
            <a:gs pos="65000">
              <a:srgbClr val="0070C0">
                <a:alpha val="15000"/>
              </a:srgbClr>
            </a:gs>
            <a:gs pos="33596">
              <a:srgbClr val="FFFF00">
                <a:alpha val="15000"/>
              </a:srgbClr>
            </a:gs>
            <a:gs pos="0">
              <a:srgbClr val="FF0000">
                <a:alpha val="15000"/>
              </a:srgbClr>
            </a:gs>
            <a:gs pos="80000">
              <a:srgbClr val="002060">
                <a:alpha val="15000"/>
              </a:srgbClr>
            </a:gs>
            <a:gs pos="100000">
              <a:srgbClr val="7030A0">
                <a:lumMod val="67000"/>
                <a:lumOff val="33000"/>
                <a:alpha val="15000"/>
              </a:srgbClr>
            </a:gs>
          </a:gsLst>
          <a:lin ang="540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624D3A-3922-48EA-AE25-9795FB6B0384}"/>
              </a:ext>
            </a:extLst>
          </p:cNvPr>
          <p:cNvSpPr>
            <a:spLocks noGrp="1"/>
          </p:cNvSpPr>
          <p:nvPr>
            <p:ph type="title"/>
          </p:nvPr>
        </p:nvSpPr>
        <p:spPr>
          <a:xfrm>
            <a:off x="4553733" y="548465"/>
            <a:ext cx="6798541" cy="619936"/>
          </a:xfrm>
        </p:spPr>
        <p:txBody>
          <a:bodyPr anchor="b">
            <a:normAutofit fontScale="90000"/>
          </a:bodyPr>
          <a:lstStyle/>
          <a:p>
            <a:r>
              <a:rPr lang="en-US" sz="4000" dirty="0"/>
              <a:t>Celery Rainbow Experiment </a:t>
            </a:r>
            <a:endParaRPr lang="en-CA" sz="4000" dirty="0"/>
          </a:p>
        </p:txBody>
      </p:sp>
      <p:pic>
        <p:nvPicPr>
          <p:cNvPr id="4" name="Picture 3">
            <a:extLst>
              <a:ext uri="{FF2B5EF4-FFF2-40B4-BE49-F238E27FC236}">
                <a16:creationId xmlns:a16="http://schemas.microsoft.com/office/drawing/2014/main" id="{12E94862-518F-4F9E-A778-18F583198D18}"/>
              </a:ext>
            </a:extLst>
          </p:cNvPr>
          <p:cNvPicPr>
            <a:picLocks noChangeAspect="1"/>
          </p:cNvPicPr>
          <p:nvPr/>
        </p:nvPicPr>
        <p:blipFill rotWithShape="1">
          <a:blip r:embed="rId2"/>
          <a:srcRect l="4798" r="11378"/>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FF590452-D454-4531-AD5D-52297210B404}"/>
              </a:ext>
            </a:extLst>
          </p:cNvPr>
          <p:cNvSpPr>
            <a:spLocks noGrp="1"/>
          </p:cNvSpPr>
          <p:nvPr>
            <p:ph idx="1"/>
          </p:nvPr>
        </p:nvSpPr>
        <p:spPr>
          <a:xfrm>
            <a:off x="4553734" y="1168402"/>
            <a:ext cx="6798539" cy="5598158"/>
          </a:xfrm>
        </p:spPr>
        <p:txBody>
          <a:bodyPr>
            <a:normAutofit lnSpcReduction="10000"/>
          </a:bodyPr>
          <a:lstStyle/>
          <a:p>
            <a:pPr marL="0" indent="0">
              <a:buNone/>
            </a:pPr>
            <a:r>
              <a:rPr lang="en-US" sz="2800" b="1" u="sng" dirty="0"/>
              <a:t>Procedure:</a:t>
            </a:r>
          </a:p>
          <a:p>
            <a:pPr marL="447675" indent="-447675" algn="l">
              <a:buFont typeface="+mj-lt"/>
              <a:buAutoNum type="arabicPeriod"/>
            </a:pPr>
            <a:r>
              <a:rPr lang="en-US" sz="2000" b="0" i="0" dirty="0">
                <a:effectLst/>
                <a:latin typeface="Merriweather"/>
              </a:rPr>
              <a:t>Gather all your materials and put on your safety equipment </a:t>
            </a:r>
          </a:p>
          <a:p>
            <a:pPr marL="447675" indent="-447675">
              <a:buFont typeface="+mj-lt"/>
              <a:buAutoNum type="arabicPeriod"/>
            </a:pPr>
            <a:r>
              <a:rPr lang="en-US" sz="2000" b="0" i="0" dirty="0">
                <a:effectLst/>
                <a:latin typeface="Merriweather"/>
              </a:rPr>
              <a:t>Fill all </a:t>
            </a:r>
            <a:r>
              <a:rPr lang="en-US" sz="2000" dirty="0">
                <a:latin typeface="Merriweather"/>
              </a:rPr>
              <a:t>the cups </a:t>
            </a:r>
            <a:r>
              <a:rPr lang="en-US" sz="2000" b="0" i="0" dirty="0">
                <a:effectLst/>
                <a:latin typeface="Merriweather"/>
              </a:rPr>
              <a:t>¾ of the way with water</a:t>
            </a:r>
            <a:r>
              <a:rPr lang="en-US" sz="1800" b="0" i="0" dirty="0">
                <a:effectLst/>
                <a:latin typeface="Merriweather"/>
              </a:rPr>
              <a:t>.</a:t>
            </a:r>
          </a:p>
          <a:p>
            <a:pPr marL="447675" indent="-447675">
              <a:buFont typeface="+mj-lt"/>
              <a:buAutoNum type="arabicPeriod"/>
            </a:pPr>
            <a:r>
              <a:rPr lang="en-US" sz="1800" dirty="0">
                <a:latin typeface="Merriweather"/>
              </a:rPr>
              <a:t>In cup 1 place six drops of red food colouring </a:t>
            </a:r>
          </a:p>
          <a:p>
            <a:pPr marL="447675" indent="-447675">
              <a:buFont typeface="+mj-lt"/>
              <a:buAutoNum type="arabicPeriod"/>
            </a:pPr>
            <a:r>
              <a:rPr lang="en-US" sz="1800" dirty="0">
                <a:latin typeface="Merriweather"/>
              </a:rPr>
              <a:t>In cup 2 place six drops of green food colouring</a:t>
            </a:r>
          </a:p>
          <a:p>
            <a:pPr marL="447675" indent="-447675">
              <a:buFont typeface="+mj-lt"/>
              <a:buAutoNum type="arabicPeriod"/>
            </a:pPr>
            <a:r>
              <a:rPr lang="en-US" sz="1800" dirty="0">
                <a:latin typeface="Merriweather"/>
              </a:rPr>
              <a:t>In cup 3 place six drops of yellow food colouring</a:t>
            </a:r>
          </a:p>
          <a:p>
            <a:pPr marL="447675" indent="-447675">
              <a:buFont typeface="+mj-lt"/>
              <a:buAutoNum type="arabicPeriod"/>
            </a:pPr>
            <a:r>
              <a:rPr lang="en-US" sz="1800" dirty="0">
                <a:latin typeface="Merriweather"/>
              </a:rPr>
              <a:t>In cup 4 place six drops of blue food colouring</a:t>
            </a:r>
          </a:p>
          <a:p>
            <a:pPr marL="447675" indent="-447675">
              <a:buFont typeface="+mj-lt"/>
              <a:buAutoNum type="arabicPeriod"/>
            </a:pPr>
            <a:r>
              <a:rPr lang="en-US" sz="1800" dirty="0">
                <a:latin typeface="Merriweather"/>
              </a:rPr>
              <a:t>In cups 5 and 6 create your own colours that are different from the 4 provided (some suggestions are purple, orange, brown, etc.)</a:t>
            </a:r>
          </a:p>
          <a:p>
            <a:pPr marL="447675" indent="-447675">
              <a:buFont typeface="+mj-lt"/>
              <a:buAutoNum type="arabicPeriod"/>
            </a:pPr>
            <a:r>
              <a:rPr lang="en-US" sz="1800" dirty="0">
                <a:latin typeface="Merriweather"/>
              </a:rPr>
              <a:t>Prep the celery by washing the outside and cutting 1 to 2 inches of the bottom to enable the water to enter the celery.</a:t>
            </a:r>
          </a:p>
          <a:p>
            <a:pPr marL="447675" indent="-447675">
              <a:buFont typeface="+mj-lt"/>
              <a:buAutoNum type="arabicPeriod"/>
            </a:pPr>
            <a:r>
              <a:rPr lang="en-US" sz="1800" dirty="0">
                <a:latin typeface="Merriweather"/>
              </a:rPr>
              <a:t>Place 1 stalk of celery in each cup</a:t>
            </a:r>
          </a:p>
          <a:p>
            <a:pPr marL="447675" indent="-447675">
              <a:buFont typeface="+mj-lt"/>
              <a:buAutoNum type="arabicPeriod"/>
            </a:pPr>
            <a:r>
              <a:rPr lang="en-US" sz="1800" dirty="0">
                <a:latin typeface="Merriweather"/>
              </a:rPr>
              <a:t>Leave the cups for 1 hour then observe the celery</a:t>
            </a:r>
          </a:p>
          <a:p>
            <a:pPr marL="447675" indent="-447675">
              <a:buFont typeface="+mj-lt"/>
              <a:buAutoNum type="arabicPeriod"/>
            </a:pPr>
            <a:r>
              <a:rPr lang="en-US" sz="1800" dirty="0">
                <a:latin typeface="Merriweather"/>
              </a:rPr>
              <a:t>You will need to observe your celery the next day as well to see if any additional changes have occurred</a:t>
            </a:r>
          </a:p>
          <a:p>
            <a:pPr marL="447675" indent="-447675">
              <a:buFont typeface="+mj-lt"/>
              <a:buAutoNum type="arabicPeriod"/>
            </a:pPr>
            <a:r>
              <a:rPr lang="en-US" sz="1800" dirty="0">
                <a:latin typeface="Merriweather"/>
              </a:rPr>
              <a:t>Clean up your supplies and put them away in their appropriate locations.</a:t>
            </a:r>
          </a:p>
        </p:txBody>
      </p:sp>
    </p:spTree>
    <p:extLst>
      <p:ext uri="{BB962C8B-B14F-4D97-AF65-F5344CB8AC3E}">
        <p14:creationId xmlns:p14="http://schemas.microsoft.com/office/powerpoint/2010/main" val="622801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46350">
              <a:srgbClr val="00B050">
                <a:alpha val="15000"/>
              </a:srgbClr>
            </a:gs>
            <a:gs pos="17537">
              <a:srgbClr val="FFC000">
                <a:alpha val="15000"/>
              </a:srgbClr>
            </a:gs>
            <a:gs pos="65000">
              <a:srgbClr val="0070C0">
                <a:alpha val="15000"/>
              </a:srgbClr>
            </a:gs>
            <a:gs pos="33596">
              <a:srgbClr val="FFFF00">
                <a:alpha val="15000"/>
              </a:srgbClr>
            </a:gs>
            <a:gs pos="0">
              <a:srgbClr val="FF0000">
                <a:alpha val="15000"/>
              </a:srgbClr>
            </a:gs>
            <a:gs pos="80000">
              <a:srgbClr val="002060">
                <a:alpha val="15000"/>
              </a:srgbClr>
            </a:gs>
            <a:gs pos="100000">
              <a:srgbClr val="7030A0">
                <a:lumMod val="67000"/>
                <a:lumOff val="33000"/>
                <a:alpha val="15000"/>
              </a:srgbClr>
            </a:gs>
          </a:gsLst>
          <a:lin ang="540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624D3A-3922-48EA-AE25-9795FB6B0384}"/>
              </a:ext>
            </a:extLst>
          </p:cNvPr>
          <p:cNvSpPr>
            <a:spLocks noGrp="1"/>
          </p:cNvSpPr>
          <p:nvPr>
            <p:ph type="title"/>
          </p:nvPr>
        </p:nvSpPr>
        <p:spPr>
          <a:xfrm>
            <a:off x="4553733" y="548465"/>
            <a:ext cx="6798541" cy="619936"/>
          </a:xfrm>
        </p:spPr>
        <p:txBody>
          <a:bodyPr anchor="b">
            <a:normAutofit fontScale="90000"/>
          </a:bodyPr>
          <a:lstStyle/>
          <a:p>
            <a:r>
              <a:rPr lang="en-US" sz="4000" dirty="0"/>
              <a:t>Celery Rainbow Experiment </a:t>
            </a:r>
            <a:endParaRPr lang="en-CA" sz="4000" dirty="0"/>
          </a:p>
        </p:txBody>
      </p:sp>
      <p:pic>
        <p:nvPicPr>
          <p:cNvPr id="4" name="Picture 3">
            <a:extLst>
              <a:ext uri="{FF2B5EF4-FFF2-40B4-BE49-F238E27FC236}">
                <a16:creationId xmlns:a16="http://schemas.microsoft.com/office/drawing/2014/main" id="{12E94862-518F-4F9E-A778-18F583198D18}"/>
              </a:ext>
            </a:extLst>
          </p:cNvPr>
          <p:cNvPicPr>
            <a:picLocks noChangeAspect="1"/>
          </p:cNvPicPr>
          <p:nvPr/>
        </p:nvPicPr>
        <p:blipFill rotWithShape="1">
          <a:blip r:embed="rId2"/>
          <a:srcRect l="4798" r="11378"/>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FF590452-D454-4531-AD5D-52297210B404}"/>
              </a:ext>
            </a:extLst>
          </p:cNvPr>
          <p:cNvSpPr>
            <a:spLocks noGrp="1"/>
          </p:cNvSpPr>
          <p:nvPr>
            <p:ph idx="1"/>
          </p:nvPr>
        </p:nvSpPr>
        <p:spPr>
          <a:xfrm>
            <a:off x="4553734" y="1168402"/>
            <a:ext cx="6798539" cy="5598158"/>
          </a:xfrm>
        </p:spPr>
        <p:txBody>
          <a:bodyPr>
            <a:normAutofit fontScale="70000" lnSpcReduction="20000"/>
          </a:bodyPr>
          <a:lstStyle/>
          <a:p>
            <a:pPr marL="0" indent="0">
              <a:buNone/>
            </a:pPr>
            <a:r>
              <a:rPr lang="en-US" sz="4400" b="1" u="sng" dirty="0"/>
              <a:t>Observations:</a:t>
            </a:r>
          </a:p>
          <a:p>
            <a:r>
              <a:rPr lang="en-US" sz="2800" dirty="0"/>
              <a:t>Write down what you observed during the experiment.</a:t>
            </a:r>
          </a:p>
          <a:p>
            <a:r>
              <a:rPr lang="en-US" sz="2800" dirty="0"/>
              <a:t>Write down what you observed at the end of the experiment.</a:t>
            </a:r>
          </a:p>
          <a:p>
            <a:pPr marL="0" indent="0">
              <a:buNone/>
            </a:pPr>
            <a:endParaRPr lang="en-US" sz="2800" dirty="0"/>
          </a:p>
          <a:p>
            <a:pPr marL="0" indent="0">
              <a:buNone/>
            </a:pPr>
            <a:r>
              <a:rPr lang="en-US" sz="4400" b="1" u="sng" dirty="0"/>
              <a:t>Discussion:</a:t>
            </a:r>
          </a:p>
          <a:p>
            <a:r>
              <a:rPr lang="en-US" sz="2800" dirty="0"/>
              <a:t>What colours did the celery turn in each of the six (6) cups?</a:t>
            </a:r>
          </a:p>
          <a:p>
            <a:r>
              <a:rPr lang="en-US" dirty="0"/>
              <a:t>What colour was the most dramatic and why?</a:t>
            </a:r>
          </a:p>
          <a:p>
            <a:r>
              <a:rPr lang="en-US" sz="2800" dirty="0"/>
              <a:t>What impact would this have on the plants as they rely on photosynthesis to make their food?</a:t>
            </a:r>
          </a:p>
          <a:p>
            <a:pPr marL="0" indent="0">
              <a:buNone/>
            </a:pPr>
            <a:endParaRPr lang="en-US" sz="2800" dirty="0"/>
          </a:p>
          <a:p>
            <a:pPr marL="0" indent="0">
              <a:buNone/>
            </a:pPr>
            <a:r>
              <a:rPr lang="en-US" sz="4400" b="1" u="sng" dirty="0"/>
              <a:t>Conclusion:</a:t>
            </a:r>
          </a:p>
          <a:p>
            <a:r>
              <a:rPr lang="en-US" sz="2800" dirty="0"/>
              <a:t>Restate your hypothesis.  Was your hypothesis correct?  Explain why or why not.  Write two (2) questions for further experiments that could be done to show capillary action and/or the use of colour.</a:t>
            </a:r>
          </a:p>
        </p:txBody>
      </p:sp>
    </p:spTree>
    <p:extLst>
      <p:ext uri="{BB962C8B-B14F-4D97-AF65-F5344CB8AC3E}">
        <p14:creationId xmlns:p14="http://schemas.microsoft.com/office/powerpoint/2010/main" val="3577861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087E9-FC06-4B7D-92E6-C22366D20563}"/>
              </a:ext>
            </a:extLst>
          </p:cNvPr>
          <p:cNvSpPr>
            <a:spLocks noGrp="1"/>
          </p:cNvSpPr>
          <p:nvPr>
            <p:ph type="title"/>
          </p:nvPr>
        </p:nvSpPr>
        <p:spPr>
          <a:xfrm>
            <a:off x="4965430" y="629268"/>
            <a:ext cx="6586491" cy="1286160"/>
          </a:xfrm>
        </p:spPr>
        <p:txBody>
          <a:bodyPr anchor="b">
            <a:normAutofit/>
          </a:bodyPr>
          <a:lstStyle/>
          <a:p>
            <a:r>
              <a:rPr lang="en-US"/>
              <a:t>Leaf Print Rationale </a:t>
            </a:r>
            <a:endParaRPr lang="en-CA" dirty="0"/>
          </a:p>
        </p:txBody>
      </p:sp>
      <p:sp>
        <p:nvSpPr>
          <p:cNvPr id="15" name="Content Placeholder 9">
            <a:extLst>
              <a:ext uri="{FF2B5EF4-FFF2-40B4-BE49-F238E27FC236}">
                <a16:creationId xmlns:a16="http://schemas.microsoft.com/office/drawing/2014/main" id="{E0DB0FAF-E4F3-4C9B-ACFE-C86821321C07}"/>
              </a:ext>
            </a:extLst>
          </p:cNvPr>
          <p:cNvSpPr>
            <a:spLocks noGrp="1"/>
          </p:cNvSpPr>
          <p:nvPr>
            <p:ph idx="1"/>
          </p:nvPr>
        </p:nvSpPr>
        <p:spPr>
          <a:xfrm>
            <a:off x="4965431" y="2438400"/>
            <a:ext cx="6586489" cy="3785419"/>
          </a:xfrm>
        </p:spPr>
        <p:txBody>
          <a:bodyPr>
            <a:normAutofit/>
          </a:bodyPr>
          <a:lstStyle/>
          <a:p>
            <a:r>
              <a:rPr lang="en-US" sz="2000" dirty="0"/>
              <a:t>Shows the structures of leaves</a:t>
            </a:r>
          </a:p>
          <a:p>
            <a:endParaRPr lang="en-US" sz="2000" dirty="0"/>
          </a:p>
          <a:p>
            <a:r>
              <a:rPr lang="en-US" sz="2000" dirty="0"/>
              <a:t>These prints allow us to see how leaves receive the nutrients they need to flourish </a:t>
            </a:r>
          </a:p>
        </p:txBody>
      </p:sp>
      <p:pic>
        <p:nvPicPr>
          <p:cNvPr id="5" name="Content Placeholder 4" descr="A close up of a logo&#10;&#10;Description automatically generated">
            <a:extLst>
              <a:ext uri="{FF2B5EF4-FFF2-40B4-BE49-F238E27FC236}">
                <a16:creationId xmlns:a16="http://schemas.microsoft.com/office/drawing/2014/main" id="{4AFEAE3D-5A78-4D29-A10D-7943749C512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477" r="21659" b="-2"/>
          <a:stretch/>
        </p:blipFill>
        <p:spPr>
          <a:xfrm>
            <a:off x="20" y="10"/>
            <a:ext cx="4635571" cy="6857990"/>
          </a:xfrm>
          <a:prstGeom prst="rect">
            <a:avLst/>
          </a:prstGeom>
          <a:effectLst/>
        </p:spPr>
      </p:pic>
      <p:cxnSp>
        <p:nvCxnSpPr>
          <p:cNvPr id="16"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9E4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C35E7E2-0E33-449F-ADFA-495AF6CEC9DA}"/>
              </a:ext>
            </a:extLst>
          </p:cNvPr>
          <p:cNvSpPr txBox="1"/>
          <p:nvPr/>
        </p:nvSpPr>
        <p:spPr>
          <a:xfrm>
            <a:off x="2315725" y="6657945"/>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www.creativejewishmom.com/2010/03/printing-with-leaves-a-celebration-of-spring.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1608361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6C8FA-B8DE-430F-8164-8214B3041B69}"/>
              </a:ext>
            </a:extLst>
          </p:cNvPr>
          <p:cNvSpPr>
            <a:spLocks noGrp="1"/>
          </p:cNvSpPr>
          <p:nvPr>
            <p:ph type="title"/>
          </p:nvPr>
        </p:nvSpPr>
        <p:spPr/>
        <p:txBody>
          <a:bodyPr/>
          <a:lstStyle/>
          <a:p>
            <a:r>
              <a:rPr lang="en-US" dirty="0"/>
              <a:t>Fraction Art Single Point Rubric</a:t>
            </a:r>
            <a:endParaRPr lang="en-CA" dirty="0"/>
          </a:p>
        </p:txBody>
      </p:sp>
      <p:graphicFrame>
        <p:nvGraphicFramePr>
          <p:cNvPr id="4" name="Table 4">
            <a:extLst>
              <a:ext uri="{FF2B5EF4-FFF2-40B4-BE49-F238E27FC236}">
                <a16:creationId xmlns:a16="http://schemas.microsoft.com/office/drawing/2014/main" id="{2C73C0FA-6C6C-48DD-866A-9CA5AA4A681C}"/>
              </a:ext>
            </a:extLst>
          </p:cNvPr>
          <p:cNvGraphicFramePr>
            <a:graphicFrameLocks noGrp="1"/>
          </p:cNvGraphicFramePr>
          <p:nvPr>
            <p:ph idx="1"/>
            <p:extLst>
              <p:ext uri="{D42A27DB-BD31-4B8C-83A1-F6EECF244321}">
                <p14:modId xmlns:p14="http://schemas.microsoft.com/office/powerpoint/2010/main" val="1090770376"/>
              </p:ext>
            </p:extLst>
          </p:nvPr>
        </p:nvGraphicFramePr>
        <p:xfrm>
          <a:off x="1089660" y="1690688"/>
          <a:ext cx="10012680" cy="38455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478121726"/>
                    </a:ext>
                  </a:extLst>
                </a:gridCol>
                <a:gridCol w="4160520">
                  <a:extLst>
                    <a:ext uri="{9D8B030D-6E8A-4147-A177-3AD203B41FA5}">
                      <a16:colId xmlns:a16="http://schemas.microsoft.com/office/drawing/2014/main" val="3195425786"/>
                    </a:ext>
                  </a:extLst>
                </a:gridCol>
                <a:gridCol w="2418080">
                  <a:extLst>
                    <a:ext uri="{9D8B030D-6E8A-4147-A177-3AD203B41FA5}">
                      <a16:colId xmlns:a16="http://schemas.microsoft.com/office/drawing/2014/main" val="979997290"/>
                    </a:ext>
                  </a:extLst>
                </a:gridCol>
                <a:gridCol w="1330960">
                  <a:extLst>
                    <a:ext uri="{9D8B030D-6E8A-4147-A177-3AD203B41FA5}">
                      <a16:colId xmlns:a16="http://schemas.microsoft.com/office/drawing/2014/main" val="3131486473"/>
                    </a:ext>
                  </a:extLst>
                </a:gridCol>
              </a:tblGrid>
              <a:tr h="370840">
                <a:tc>
                  <a:txBody>
                    <a:bodyPr/>
                    <a:lstStyle/>
                    <a:p>
                      <a:pPr algn="ctr"/>
                      <a:r>
                        <a:rPr lang="en-US" dirty="0">
                          <a:solidFill>
                            <a:schemeClr val="tx1"/>
                          </a:solidFill>
                        </a:rPr>
                        <a:t>Areas that need Improvement</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Criteria</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Exceeding expectations</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Mark</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0702496"/>
                  </a:ext>
                </a:extLst>
              </a:tr>
              <a:tr h="370840">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Artwork contains six colours or shapes</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dirty="0">
                          <a:solidFill>
                            <a:schemeClr val="tx1"/>
                          </a:solidFill>
                        </a:rPr>
                        <a:t>/3</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0104402"/>
                  </a:ext>
                </a:extLst>
              </a:tr>
              <a:tr h="370840">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Fractions Simplified if possible and justified as to why they can or can't be simplified </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/3</a:t>
                      </a:r>
                      <a:endParaRPr lang="en-CA" dirty="0">
                        <a:solidFill>
                          <a:schemeClr val="tx1"/>
                        </a:solidFill>
                      </a:endParaRPr>
                    </a:p>
                    <a:p>
                      <a:pPr algn="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7015130"/>
                  </a:ext>
                </a:extLst>
              </a:tr>
              <a:tr h="370840">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Fractions in the correct order (lowest to highest)</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dirty="0">
                          <a:solidFill>
                            <a:schemeClr val="tx1"/>
                          </a:solidFill>
                        </a:rPr>
                        <a:t>/3</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2736239"/>
                  </a:ext>
                </a:extLst>
              </a:tr>
              <a:tr h="370840">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Fraction addition is done correctly and adds to a whole</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/3</a:t>
                      </a:r>
                      <a:endParaRPr lang="en-CA" dirty="0">
                        <a:solidFill>
                          <a:schemeClr val="tx1"/>
                        </a:solidFill>
                      </a:endParaRPr>
                    </a:p>
                    <a:p>
                      <a:pPr algn="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2567277"/>
                  </a:ext>
                </a:extLst>
              </a:tr>
              <a:tr h="370840">
                <a:tc>
                  <a:txBody>
                    <a:bodyPr/>
                    <a:lstStyle/>
                    <a:p>
                      <a:endParaRPr lang="en-C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solidFill>
                          <a:schemeClr val="tx1"/>
                        </a:solidFill>
                      </a:endParaRPr>
                    </a:p>
                    <a:p>
                      <a:endParaRPr lang="en-CA"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dirty="0">
                          <a:solidFill>
                            <a:schemeClr val="tx1"/>
                          </a:solidFill>
                        </a:rPr>
                        <a:t>Total</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dirty="0">
                          <a:solidFill>
                            <a:schemeClr val="tx1"/>
                          </a:solidFill>
                        </a:rPr>
                        <a:t>/12</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7100644"/>
                  </a:ext>
                </a:extLst>
              </a:tr>
            </a:tbl>
          </a:graphicData>
        </a:graphic>
      </p:graphicFrame>
    </p:spTree>
    <p:extLst>
      <p:ext uri="{BB962C8B-B14F-4D97-AF65-F5344CB8AC3E}">
        <p14:creationId xmlns:p14="http://schemas.microsoft.com/office/powerpoint/2010/main" val="458748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087E9-FC06-4B7D-92E6-C22366D20563}"/>
              </a:ext>
            </a:extLst>
          </p:cNvPr>
          <p:cNvSpPr>
            <a:spLocks noGrp="1"/>
          </p:cNvSpPr>
          <p:nvPr>
            <p:ph type="title"/>
          </p:nvPr>
        </p:nvSpPr>
        <p:spPr>
          <a:xfrm>
            <a:off x="4965430" y="629268"/>
            <a:ext cx="6586491" cy="1286160"/>
          </a:xfrm>
        </p:spPr>
        <p:txBody>
          <a:bodyPr anchor="b">
            <a:normAutofit/>
          </a:bodyPr>
          <a:lstStyle/>
          <a:p>
            <a:r>
              <a:rPr lang="en-US" dirty="0"/>
              <a:t>Leaf Print Experiment  </a:t>
            </a:r>
            <a:endParaRPr lang="en-CA" dirty="0"/>
          </a:p>
        </p:txBody>
      </p:sp>
      <p:sp>
        <p:nvSpPr>
          <p:cNvPr id="15" name="Content Placeholder 9">
            <a:extLst>
              <a:ext uri="{FF2B5EF4-FFF2-40B4-BE49-F238E27FC236}">
                <a16:creationId xmlns:a16="http://schemas.microsoft.com/office/drawing/2014/main" id="{E0DB0FAF-E4F3-4C9B-ACFE-C86821321C07}"/>
              </a:ext>
            </a:extLst>
          </p:cNvPr>
          <p:cNvSpPr>
            <a:spLocks noGrp="1"/>
          </p:cNvSpPr>
          <p:nvPr>
            <p:ph idx="1"/>
          </p:nvPr>
        </p:nvSpPr>
        <p:spPr>
          <a:xfrm>
            <a:off x="4965431" y="2438400"/>
            <a:ext cx="6586489" cy="3785419"/>
          </a:xfrm>
        </p:spPr>
        <p:txBody>
          <a:bodyPr>
            <a:normAutofit lnSpcReduction="10000"/>
          </a:bodyPr>
          <a:lstStyle/>
          <a:p>
            <a:pPr marL="0" indent="0">
              <a:buNone/>
            </a:pPr>
            <a:r>
              <a:rPr lang="en-US" sz="3200" b="1" u="sng" dirty="0"/>
              <a:t>Hypothesis: </a:t>
            </a:r>
          </a:p>
          <a:p>
            <a:pPr marL="0" indent="0">
              <a:buNone/>
            </a:pPr>
            <a:r>
              <a:rPr lang="en-US" sz="2000" dirty="0"/>
              <a:t>What do you think will happen (read the materials and procedure first)?</a:t>
            </a:r>
          </a:p>
          <a:p>
            <a:pPr marL="0" indent="0">
              <a:buNone/>
            </a:pPr>
            <a:endParaRPr lang="en-US" sz="2000" dirty="0"/>
          </a:p>
          <a:p>
            <a:pPr marL="0" indent="0">
              <a:buNone/>
            </a:pPr>
            <a:r>
              <a:rPr lang="en-US" sz="3500" b="1" u="sng" dirty="0"/>
              <a:t>Materials:</a:t>
            </a:r>
          </a:p>
          <a:p>
            <a:pPr>
              <a:buFont typeface="Arial" panose="020B0604020202020204" pitchFamily="34" charset="0"/>
              <a:buChar char="•"/>
            </a:pPr>
            <a:r>
              <a:rPr lang="en-US" sz="2000" dirty="0">
                <a:latin typeface="Merriweather"/>
              </a:rPr>
              <a:t>Various types of leaves that are still healthy</a:t>
            </a:r>
            <a:endParaRPr lang="en-US" sz="2000" b="0" i="0" dirty="0">
              <a:effectLst/>
              <a:latin typeface="Merriweather"/>
            </a:endParaRPr>
          </a:p>
          <a:p>
            <a:pPr>
              <a:buFont typeface="Arial" panose="020B0604020202020204" pitchFamily="34" charset="0"/>
              <a:buChar char="•"/>
            </a:pPr>
            <a:r>
              <a:rPr lang="en-US" sz="2000" dirty="0">
                <a:latin typeface="Merriweather"/>
              </a:rPr>
              <a:t>Water paint, acrylic paint, crayons, ink, etc.</a:t>
            </a:r>
            <a:endParaRPr lang="en-US" sz="2000" b="0" i="0" dirty="0">
              <a:effectLst/>
              <a:latin typeface="Merriweather"/>
            </a:endParaRPr>
          </a:p>
          <a:p>
            <a:pPr>
              <a:buFont typeface="Arial" panose="020B0604020202020204" pitchFamily="34" charset="0"/>
              <a:buChar char="•"/>
            </a:pPr>
            <a:r>
              <a:rPr lang="en-US" sz="2000" dirty="0">
                <a:latin typeface="Merriweather"/>
              </a:rPr>
              <a:t>White copy paper</a:t>
            </a:r>
            <a:endParaRPr lang="en-US" sz="2000" b="0" i="0" dirty="0">
              <a:effectLst/>
              <a:latin typeface="Merriweather"/>
            </a:endParaRPr>
          </a:p>
          <a:p>
            <a:pPr>
              <a:buFont typeface="Arial" panose="020B0604020202020204" pitchFamily="34" charset="0"/>
              <a:buChar char="•"/>
            </a:pPr>
            <a:r>
              <a:rPr lang="en-US" sz="2000" b="0" i="0" dirty="0">
                <a:effectLst/>
                <a:latin typeface="Merriweather"/>
              </a:rPr>
              <a:t>Black or Blue Pen</a:t>
            </a:r>
          </a:p>
        </p:txBody>
      </p:sp>
      <p:pic>
        <p:nvPicPr>
          <p:cNvPr id="5" name="Content Placeholder 4" descr="A close up of a logo&#10;&#10;Description automatically generated">
            <a:extLst>
              <a:ext uri="{FF2B5EF4-FFF2-40B4-BE49-F238E27FC236}">
                <a16:creationId xmlns:a16="http://schemas.microsoft.com/office/drawing/2014/main" id="{4AFEAE3D-5A78-4D29-A10D-7943749C512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477" r="21659" b="-2"/>
          <a:stretch/>
        </p:blipFill>
        <p:spPr>
          <a:xfrm>
            <a:off x="20" y="10"/>
            <a:ext cx="4635571" cy="6857990"/>
          </a:xfrm>
          <a:prstGeom prst="rect">
            <a:avLst/>
          </a:prstGeom>
          <a:effectLst/>
        </p:spPr>
      </p:pic>
      <p:cxnSp>
        <p:nvCxnSpPr>
          <p:cNvPr id="16"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9E4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C35E7E2-0E33-449F-ADFA-495AF6CEC9DA}"/>
              </a:ext>
            </a:extLst>
          </p:cNvPr>
          <p:cNvSpPr txBox="1"/>
          <p:nvPr/>
        </p:nvSpPr>
        <p:spPr>
          <a:xfrm>
            <a:off x="2315725" y="6657945"/>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www.creativejewishmom.com/2010/03/printing-with-leaves-a-celebration-of-spring.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4106343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087E9-FC06-4B7D-92E6-C22366D20563}"/>
              </a:ext>
            </a:extLst>
          </p:cNvPr>
          <p:cNvSpPr>
            <a:spLocks noGrp="1"/>
          </p:cNvSpPr>
          <p:nvPr>
            <p:ph type="title"/>
          </p:nvPr>
        </p:nvSpPr>
        <p:spPr>
          <a:xfrm>
            <a:off x="4965430" y="629268"/>
            <a:ext cx="6586491" cy="1286160"/>
          </a:xfrm>
        </p:spPr>
        <p:txBody>
          <a:bodyPr anchor="b">
            <a:normAutofit/>
          </a:bodyPr>
          <a:lstStyle/>
          <a:p>
            <a:r>
              <a:rPr lang="en-US" dirty="0"/>
              <a:t>Leaf Print Experiment  </a:t>
            </a:r>
            <a:endParaRPr lang="en-CA" dirty="0"/>
          </a:p>
        </p:txBody>
      </p:sp>
      <p:sp>
        <p:nvSpPr>
          <p:cNvPr id="15" name="Content Placeholder 9">
            <a:extLst>
              <a:ext uri="{FF2B5EF4-FFF2-40B4-BE49-F238E27FC236}">
                <a16:creationId xmlns:a16="http://schemas.microsoft.com/office/drawing/2014/main" id="{E0DB0FAF-E4F3-4C9B-ACFE-C86821321C07}"/>
              </a:ext>
            </a:extLst>
          </p:cNvPr>
          <p:cNvSpPr>
            <a:spLocks noGrp="1"/>
          </p:cNvSpPr>
          <p:nvPr>
            <p:ph idx="1"/>
          </p:nvPr>
        </p:nvSpPr>
        <p:spPr>
          <a:xfrm>
            <a:off x="4965431" y="2438400"/>
            <a:ext cx="6586489" cy="3785419"/>
          </a:xfrm>
        </p:spPr>
        <p:txBody>
          <a:bodyPr>
            <a:normAutofit fontScale="70000" lnSpcReduction="20000"/>
          </a:bodyPr>
          <a:lstStyle/>
          <a:p>
            <a:pPr marL="0" indent="0">
              <a:buNone/>
            </a:pPr>
            <a:r>
              <a:rPr lang="en-US" sz="4400" b="1" u="sng" dirty="0"/>
              <a:t>Procedure:</a:t>
            </a:r>
          </a:p>
          <a:p>
            <a:pPr marL="447675" indent="-447675" algn="l">
              <a:buFont typeface="+mj-lt"/>
              <a:buAutoNum type="arabicPeriod"/>
            </a:pPr>
            <a:r>
              <a:rPr lang="en-US" sz="3600" b="0" i="0" dirty="0">
                <a:effectLst/>
                <a:latin typeface="Merriweather"/>
              </a:rPr>
              <a:t>Gather all your materials and put on your safety equipment </a:t>
            </a:r>
          </a:p>
          <a:p>
            <a:pPr marL="447675" indent="-447675">
              <a:buFont typeface="+mj-lt"/>
              <a:buAutoNum type="arabicPeriod"/>
            </a:pPr>
            <a:r>
              <a:rPr lang="en-US" sz="3600" b="0" i="0" dirty="0">
                <a:effectLst/>
                <a:latin typeface="Merriweather"/>
              </a:rPr>
              <a:t>Choose a medium (paint, ink, crayons, etc.)</a:t>
            </a:r>
          </a:p>
          <a:p>
            <a:pPr marL="447675" indent="-447675">
              <a:buFont typeface="+mj-lt"/>
              <a:buAutoNum type="arabicPeriod"/>
            </a:pPr>
            <a:r>
              <a:rPr lang="en-US" sz="3600" dirty="0">
                <a:latin typeface="Merriweather"/>
              </a:rPr>
              <a:t>Create a print of at least 4 leaves.</a:t>
            </a:r>
          </a:p>
          <a:p>
            <a:pPr marL="447675" indent="-447675">
              <a:buFont typeface="+mj-lt"/>
              <a:buAutoNum type="arabicPeriod"/>
            </a:pPr>
            <a:r>
              <a:rPr lang="en-US" sz="3200" dirty="0">
                <a:latin typeface="Merriweather"/>
              </a:rPr>
              <a:t>Using the guide provided determine the type of leaves you printed.</a:t>
            </a:r>
          </a:p>
          <a:p>
            <a:pPr marL="447675" indent="-447675">
              <a:buFont typeface="+mj-lt"/>
              <a:buAutoNum type="arabicPeriod"/>
            </a:pPr>
            <a:r>
              <a:rPr lang="en-US" sz="3200" dirty="0">
                <a:latin typeface="Merriweather"/>
              </a:rPr>
              <a:t>Make sure you label your leaves with the following labels: blades, veins and petioles </a:t>
            </a:r>
          </a:p>
          <a:p>
            <a:pPr marL="447675" indent="-447675">
              <a:buFont typeface="+mj-lt"/>
              <a:buAutoNum type="arabicPeriod"/>
            </a:pPr>
            <a:r>
              <a:rPr lang="en-US" sz="3200" dirty="0">
                <a:latin typeface="Merriweather"/>
              </a:rPr>
              <a:t>Clean up your supplies and put them away in their appropriate locations.</a:t>
            </a:r>
          </a:p>
          <a:p>
            <a:pPr marL="447675" indent="-447675">
              <a:buFont typeface="+mj-lt"/>
              <a:buAutoNum type="arabicPeriod"/>
            </a:pPr>
            <a:endParaRPr lang="en-US" sz="3200" dirty="0">
              <a:latin typeface="Merriweather"/>
            </a:endParaRPr>
          </a:p>
        </p:txBody>
      </p:sp>
      <p:pic>
        <p:nvPicPr>
          <p:cNvPr id="5" name="Content Placeholder 4" descr="A close up of a logo&#10;&#10;Description automatically generated">
            <a:extLst>
              <a:ext uri="{FF2B5EF4-FFF2-40B4-BE49-F238E27FC236}">
                <a16:creationId xmlns:a16="http://schemas.microsoft.com/office/drawing/2014/main" id="{4AFEAE3D-5A78-4D29-A10D-7943749C512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477" r="21659" b="-2"/>
          <a:stretch/>
        </p:blipFill>
        <p:spPr>
          <a:xfrm>
            <a:off x="20" y="10"/>
            <a:ext cx="4635571" cy="6857990"/>
          </a:xfrm>
          <a:prstGeom prst="rect">
            <a:avLst/>
          </a:prstGeom>
          <a:effectLst/>
        </p:spPr>
      </p:pic>
      <p:cxnSp>
        <p:nvCxnSpPr>
          <p:cNvPr id="16"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9E4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C35E7E2-0E33-449F-ADFA-495AF6CEC9DA}"/>
              </a:ext>
            </a:extLst>
          </p:cNvPr>
          <p:cNvSpPr txBox="1"/>
          <p:nvPr/>
        </p:nvSpPr>
        <p:spPr>
          <a:xfrm>
            <a:off x="2315725" y="6657945"/>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www.creativejewishmom.com/2010/03/printing-with-leaves-a-celebration-of-spring.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2744195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087E9-FC06-4B7D-92E6-C22366D20563}"/>
              </a:ext>
            </a:extLst>
          </p:cNvPr>
          <p:cNvSpPr>
            <a:spLocks noGrp="1"/>
          </p:cNvSpPr>
          <p:nvPr>
            <p:ph type="title"/>
          </p:nvPr>
        </p:nvSpPr>
        <p:spPr>
          <a:xfrm>
            <a:off x="4965430" y="629268"/>
            <a:ext cx="6586491" cy="1286160"/>
          </a:xfrm>
        </p:spPr>
        <p:txBody>
          <a:bodyPr anchor="b">
            <a:normAutofit/>
          </a:bodyPr>
          <a:lstStyle/>
          <a:p>
            <a:r>
              <a:rPr lang="en-US" dirty="0"/>
              <a:t>Leaf Print Experiment  </a:t>
            </a:r>
            <a:endParaRPr lang="en-CA" dirty="0"/>
          </a:p>
        </p:txBody>
      </p:sp>
      <p:sp>
        <p:nvSpPr>
          <p:cNvPr id="15" name="Content Placeholder 9">
            <a:extLst>
              <a:ext uri="{FF2B5EF4-FFF2-40B4-BE49-F238E27FC236}">
                <a16:creationId xmlns:a16="http://schemas.microsoft.com/office/drawing/2014/main" id="{E0DB0FAF-E4F3-4C9B-ACFE-C86821321C07}"/>
              </a:ext>
            </a:extLst>
          </p:cNvPr>
          <p:cNvSpPr>
            <a:spLocks noGrp="1"/>
          </p:cNvSpPr>
          <p:nvPr>
            <p:ph idx="1"/>
          </p:nvPr>
        </p:nvSpPr>
        <p:spPr>
          <a:xfrm>
            <a:off x="4965431" y="2115117"/>
            <a:ext cx="6586489" cy="4742883"/>
          </a:xfrm>
        </p:spPr>
        <p:txBody>
          <a:bodyPr>
            <a:normAutofit lnSpcReduction="10000"/>
          </a:bodyPr>
          <a:lstStyle/>
          <a:p>
            <a:pPr marL="0" indent="0">
              <a:buNone/>
            </a:pPr>
            <a:r>
              <a:rPr lang="en-US" sz="2400" b="1" u="sng" dirty="0"/>
              <a:t>Observations:</a:t>
            </a:r>
          </a:p>
          <a:p>
            <a:r>
              <a:rPr lang="en-US" sz="1600" dirty="0"/>
              <a:t>Write down what you observed during the experiment.</a:t>
            </a:r>
          </a:p>
          <a:p>
            <a:r>
              <a:rPr lang="en-US" sz="1600" dirty="0"/>
              <a:t>Compare your results with other groups that tried different media.</a:t>
            </a:r>
          </a:p>
          <a:p>
            <a:endParaRPr lang="en-US" sz="1400" dirty="0"/>
          </a:p>
          <a:p>
            <a:pPr marL="0" indent="0">
              <a:buNone/>
            </a:pPr>
            <a:r>
              <a:rPr lang="en-US" sz="2400" b="1" u="sng" dirty="0"/>
              <a:t>Discussion:</a:t>
            </a:r>
          </a:p>
          <a:p>
            <a:pPr marL="263525" indent="-263525">
              <a:buFont typeface="+mj-lt"/>
              <a:buAutoNum type="arabicPeriod"/>
            </a:pPr>
            <a:r>
              <a:rPr lang="en-US" sz="1600" dirty="0"/>
              <a:t>What can you see in your leaf prints?</a:t>
            </a:r>
          </a:p>
          <a:p>
            <a:pPr marL="263525" indent="-263525">
              <a:buFont typeface="+mj-lt"/>
              <a:buAutoNum type="arabicPeriod"/>
            </a:pPr>
            <a:r>
              <a:rPr lang="en-US" sz="1600" dirty="0"/>
              <a:t>Did the medium you chose work well?  Explain why or why not.</a:t>
            </a:r>
          </a:p>
          <a:p>
            <a:pPr marL="263525" indent="-263525">
              <a:buFont typeface="+mj-lt"/>
              <a:buAutoNum type="arabicPeriod"/>
            </a:pPr>
            <a:r>
              <a:rPr lang="en-US" sz="1600" dirty="0"/>
              <a:t>Define blades, veins and petioles.  Why are these important for leaves? </a:t>
            </a:r>
          </a:p>
          <a:p>
            <a:pPr marL="263525" indent="-263525">
              <a:buFont typeface="+mj-lt"/>
              <a:buAutoNum type="arabicPeriod"/>
            </a:pPr>
            <a:r>
              <a:rPr lang="en-US" sz="1600" dirty="0"/>
              <a:t>How do the structures of these leaves compare to algae?  Explain.</a:t>
            </a:r>
          </a:p>
          <a:p>
            <a:pPr marL="0" indent="0">
              <a:buNone/>
            </a:pPr>
            <a:endParaRPr lang="en-US" sz="1600" dirty="0"/>
          </a:p>
          <a:p>
            <a:pPr marL="0" indent="0">
              <a:buNone/>
            </a:pPr>
            <a:r>
              <a:rPr lang="en-US" sz="2400" b="1" u="sng" dirty="0"/>
              <a:t>Conclusion:</a:t>
            </a:r>
          </a:p>
          <a:p>
            <a:r>
              <a:rPr lang="en-US" sz="1600" dirty="0"/>
              <a:t>Restate your hypothesis.  Was your hypothesis correct?  Explain why or why not.  Write one (1) question for further experiments that could be done to show leaf structures.</a:t>
            </a:r>
          </a:p>
        </p:txBody>
      </p:sp>
      <p:pic>
        <p:nvPicPr>
          <p:cNvPr id="5" name="Content Placeholder 4" descr="A close up of a logo&#10;&#10;Description automatically generated">
            <a:extLst>
              <a:ext uri="{FF2B5EF4-FFF2-40B4-BE49-F238E27FC236}">
                <a16:creationId xmlns:a16="http://schemas.microsoft.com/office/drawing/2014/main" id="{4AFEAE3D-5A78-4D29-A10D-7943749C512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477" r="21659" b="-2"/>
          <a:stretch/>
        </p:blipFill>
        <p:spPr>
          <a:xfrm>
            <a:off x="20" y="10"/>
            <a:ext cx="4635571" cy="6857990"/>
          </a:xfrm>
          <a:prstGeom prst="rect">
            <a:avLst/>
          </a:prstGeom>
          <a:effectLst/>
        </p:spPr>
      </p:pic>
      <p:cxnSp>
        <p:nvCxnSpPr>
          <p:cNvPr id="16"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9E4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C35E7E2-0E33-449F-ADFA-495AF6CEC9DA}"/>
              </a:ext>
            </a:extLst>
          </p:cNvPr>
          <p:cNvSpPr txBox="1"/>
          <p:nvPr/>
        </p:nvSpPr>
        <p:spPr>
          <a:xfrm>
            <a:off x="2315725" y="6657945"/>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www.creativejewishmom.com/2010/03/printing-with-leaves-a-celebration-of-spring.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920074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ottle of water on a table&#10;&#10;Description automatically generated">
            <a:extLst>
              <a:ext uri="{FF2B5EF4-FFF2-40B4-BE49-F238E27FC236}">
                <a16:creationId xmlns:a16="http://schemas.microsoft.com/office/drawing/2014/main" id="{2CF1BAFB-1CE5-4F2E-B6D4-4420FD8A2E4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933" b="5396"/>
          <a:stretch/>
        </p:blipFill>
        <p:spPr>
          <a:xfrm>
            <a:off x="-1" y="10"/>
            <a:ext cx="12192000" cy="6857990"/>
          </a:xfrm>
          <a:prstGeom prst="rect">
            <a:avLst/>
          </a:prstGeom>
        </p:spPr>
      </p:pic>
      <p:sp>
        <p:nvSpPr>
          <p:cNvPr id="2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2E087E9-FC06-4B7D-92E6-C22366D20563}"/>
              </a:ext>
            </a:extLst>
          </p:cNvPr>
          <p:cNvSpPr>
            <a:spLocks noGrp="1"/>
          </p:cNvSpPr>
          <p:nvPr>
            <p:ph type="title"/>
          </p:nvPr>
        </p:nvSpPr>
        <p:spPr>
          <a:xfrm>
            <a:off x="709448" y="1913950"/>
            <a:ext cx="4204137" cy="1342754"/>
          </a:xfrm>
        </p:spPr>
        <p:txBody>
          <a:bodyPr>
            <a:normAutofit/>
          </a:bodyPr>
          <a:lstStyle/>
          <a:p>
            <a:pPr algn="ctr"/>
            <a:r>
              <a:rPr lang="en-US" sz="3600"/>
              <a:t>Sugar Crystals Rationale </a:t>
            </a:r>
            <a:endParaRPr lang="en-CA" sz="3600"/>
          </a:p>
        </p:txBody>
      </p:sp>
      <p:cxnSp>
        <p:nvCxnSpPr>
          <p:cNvPr id="23" name="Straight Connector 2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5" name="Content Placeholder 9">
            <a:extLst>
              <a:ext uri="{FF2B5EF4-FFF2-40B4-BE49-F238E27FC236}">
                <a16:creationId xmlns:a16="http://schemas.microsoft.com/office/drawing/2014/main" id="{E0DB0FAF-E4F3-4C9B-ACFE-C86821321C07}"/>
              </a:ext>
            </a:extLst>
          </p:cNvPr>
          <p:cNvSpPr>
            <a:spLocks noGrp="1"/>
          </p:cNvSpPr>
          <p:nvPr>
            <p:ph idx="1"/>
          </p:nvPr>
        </p:nvSpPr>
        <p:spPr>
          <a:xfrm>
            <a:off x="525516" y="3417573"/>
            <a:ext cx="4593021" cy="2619839"/>
          </a:xfrm>
        </p:spPr>
        <p:txBody>
          <a:bodyPr anchor="ctr">
            <a:normAutofit/>
          </a:bodyPr>
          <a:lstStyle/>
          <a:p>
            <a:r>
              <a:rPr lang="en-US" sz="1800" dirty="0"/>
              <a:t>Shows how minerals, stalactites and stalagmites grow</a:t>
            </a:r>
          </a:p>
          <a:p>
            <a:endParaRPr lang="en-US" sz="1800" dirty="0"/>
          </a:p>
          <a:p>
            <a:r>
              <a:rPr lang="en-US" sz="1800" dirty="0"/>
              <a:t>The crystals grow as the sugar solution is supersaturated meaning the sugar comes out of solution to produce a solid on any surface it can attach to.</a:t>
            </a:r>
          </a:p>
        </p:txBody>
      </p:sp>
      <p:sp>
        <p:nvSpPr>
          <p:cNvPr id="9" name="TextBox 8">
            <a:extLst>
              <a:ext uri="{FF2B5EF4-FFF2-40B4-BE49-F238E27FC236}">
                <a16:creationId xmlns:a16="http://schemas.microsoft.com/office/drawing/2014/main" id="{C5939846-78C2-4B13-AEA4-D776EB808FB8}"/>
              </a:ext>
            </a:extLst>
          </p:cNvPr>
          <p:cNvSpPr txBox="1"/>
          <p:nvPr/>
        </p:nvSpPr>
        <p:spPr>
          <a:xfrm>
            <a:off x="6821214" y="4501230"/>
            <a:ext cx="4519448" cy="923330"/>
          </a:xfrm>
          <a:prstGeom prst="rect">
            <a:avLst/>
          </a:prstGeom>
          <a:solidFill>
            <a:schemeClr val="bg1"/>
          </a:solidFill>
        </p:spPr>
        <p:txBody>
          <a:bodyPr wrap="square" rtlCol="0">
            <a:spAutoFit/>
          </a:bodyPr>
          <a:lstStyle/>
          <a:p>
            <a:r>
              <a:rPr lang="en-US" dirty="0"/>
              <a:t>Follow this video for best results:</a:t>
            </a:r>
          </a:p>
          <a:p>
            <a:r>
              <a:rPr lang="en-CA" dirty="0">
                <a:hlinkClick r:id="rId4"/>
              </a:rPr>
              <a:t>https://www.youtube.com/watch?v=WQdXbf8huuQ</a:t>
            </a:r>
            <a:endParaRPr lang="en-CA" dirty="0"/>
          </a:p>
        </p:txBody>
      </p:sp>
    </p:spTree>
    <p:extLst>
      <p:ext uri="{BB962C8B-B14F-4D97-AF65-F5344CB8AC3E}">
        <p14:creationId xmlns:p14="http://schemas.microsoft.com/office/powerpoint/2010/main" val="2761203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ottle of water on a table&#10;&#10;Description automatically generated">
            <a:extLst>
              <a:ext uri="{FF2B5EF4-FFF2-40B4-BE49-F238E27FC236}">
                <a16:creationId xmlns:a16="http://schemas.microsoft.com/office/drawing/2014/main" id="{2CF1BAFB-1CE5-4F2E-B6D4-4420FD8A2E48}"/>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933" b="5396"/>
          <a:stretch/>
        </p:blipFill>
        <p:spPr>
          <a:xfrm>
            <a:off x="-1" y="10"/>
            <a:ext cx="12192000" cy="6857990"/>
          </a:xfrm>
          <a:prstGeom prst="rect">
            <a:avLst/>
          </a:prstGeom>
        </p:spPr>
      </p:pic>
      <p:sp>
        <p:nvSpPr>
          <p:cNvPr id="2" name="Title 1">
            <a:extLst>
              <a:ext uri="{FF2B5EF4-FFF2-40B4-BE49-F238E27FC236}">
                <a16:creationId xmlns:a16="http://schemas.microsoft.com/office/drawing/2014/main" id="{52E087E9-FC06-4B7D-92E6-C22366D20563}"/>
              </a:ext>
            </a:extLst>
          </p:cNvPr>
          <p:cNvSpPr>
            <a:spLocks noGrp="1"/>
          </p:cNvSpPr>
          <p:nvPr>
            <p:ph type="title"/>
          </p:nvPr>
        </p:nvSpPr>
        <p:spPr>
          <a:xfrm>
            <a:off x="838200" y="46037"/>
            <a:ext cx="10515600" cy="1325563"/>
          </a:xfrm>
        </p:spPr>
        <p:txBody>
          <a:bodyPr>
            <a:normAutofit/>
          </a:bodyPr>
          <a:lstStyle/>
          <a:p>
            <a:r>
              <a:rPr lang="en-US" dirty="0">
                <a:solidFill>
                  <a:srgbClr val="FFFFFF"/>
                </a:solidFill>
              </a:rPr>
              <a:t>Sugar Crystals Experiment  </a:t>
            </a:r>
            <a:endParaRPr lang="en-CA" dirty="0">
              <a:solidFill>
                <a:srgbClr val="FFFFFF"/>
              </a:solidFill>
            </a:endParaRPr>
          </a:p>
        </p:txBody>
      </p:sp>
      <p:sp>
        <p:nvSpPr>
          <p:cNvPr id="15" name="Content Placeholder 9">
            <a:extLst>
              <a:ext uri="{FF2B5EF4-FFF2-40B4-BE49-F238E27FC236}">
                <a16:creationId xmlns:a16="http://schemas.microsoft.com/office/drawing/2014/main" id="{E0DB0FAF-E4F3-4C9B-ACFE-C86821321C07}"/>
              </a:ext>
            </a:extLst>
          </p:cNvPr>
          <p:cNvSpPr>
            <a:spLocks noGrp="1"/>
          </p:cNvSpPr>
          <p:nvPr>
            <p:ph idx="1"/>
          </p:nvPr>
        </p:nvSpPr>
        <p:spPr>
          <a:xfrm>
            <a:off x="838200" y="1028700"/>
            <a:ext cx="10515600" cy="5486400"/>
          </a:xfrm>
        </p:spPr>
        <p:txBody>
          <a:bodyPr>
            <a:normAutofit fontScale="70000" lnSpcReduction="20000"/>
          </a:bodyPr>
          <a:lstStyle/>
          <a:p>
            <a:pPr marL="0" indent="0">
              <a:buNone/>
            </a:pPr>
            <a:r>
              <a:rPr lang="en-US" b="1" u="sng" dirty="0">
                <a:solidFill>
                  <a:srgbClr val="FFFFFF"/>
                </a:solidFill>
              </a:rPr>
              <a:t>Hypothesis: </a:t>
            </a:r>
          </a:p>
          <a:p>
            <a:pPr marL="0" indent="0">
              <a:buNone/>
            </a:pPr>
            <a:r>
              <a:rPr lang="en-US" dirty="0">
                <a:solidFill>
                  <a:srgbClr val="FFFFFF"/>
                </a:solidFill>
              </a:rPr>
              <a:t>What do you think will happen (read the materials and procedure first)?</a:t>
            </a:r>
          </a:p>
          <a:p>
            <a:pPr marL="0" indent="0">
              <a:buNone/>
            </a:pPr>
            <a:endParaRPr lang="en-US" dirty="0">
              <a:solidFill>
                <a:srgbClr val="FFFFFF"/>
              </a:solidFill>
            </a:endParaRPr>
          </a:p>
          <a:p>
            <a:pPr marL="0" indent="0">
              <a:buNone/>
            </a:pPr>
            <a:r>
              <a:rPr lang="en-US" b="1" u="sng" dirty="0">
                <a:solidFill>
                  <a:srgbClr val="FFFFFF"/>
                </a:solidFill>
              </a:rPr>
              <a:t>Materials:</a:t>
            </a:r>
          </a:p>
          <a:p>
            <a:pPr>
              <a:buFont typeface="Arial" panose="020B0604020202020204" pitchFamily="34" charset="0"/>
              <a:buChar char="•"/>
            </a:pPr>
            <a:r>
              <a:rPr lang="en-US" b="0" i="0" dirty="0">
                <a:solidFill>
                  <a:srgbClr val="FFFFFF"/>
                </a:solidFill>
                <a:effectLst/>
                <a:latin typeface="Merriweather"/>
              </a:rPr>
              <a:t>Sugar</a:t>
            </a:r>
            <a:endParaRPr lang="en-US" dirty="0">
              <a:solidFill>
                <a:srgbClr val="FFFFFF"/>
              </a:solidFill>
              <a:latin typeface="Merriweather"/>
            </a:endParaRPr>
          </a:p>
          <a:p>
            <a:pPr>
              <a:buFont typeface="Arial" panose="020B0604020202020204" pitchFamily="34" charset="0"/>
              <a:buChar char="•"/>
            </a:pPr>
            <a:r>
              <a:rPr lang="en-US" b="0" i="0" dirty="0">
                <a:solidFill>
                  <a:srgbClr val="FFFFFF"/>
                </a:solidFill>
                <a:effectLst/>
                <a:latin typeface="Merriweather"/>
              </a:rPr>
              <a:t>Water</a:t>
            </a:r>
          </a:p>
          <a:p>
            <a:pPr>
              <a:buFont typeface="Arial" panose="020B0604020202020204" pitchFamily="34" charset="0"/>
              <a:buChar char="•"/>
            </a:pPr>
            <a:r>
              <a:rPr lang="en-US" dirty="0">
                <a:solidFill>
                  <a:srgbClr val="FFFFFF"/>
                </a:solidFill>
                <a:latin typeface="Merriweather"/>
              </a:rPr>
              <a:t>Pipeline or Dowel </a:t>
            </a:r>
          </a:p>
          <a:p>
            <a:pPr>
              <a:buFont typeface="Arial" panose="020B0604020202020204" pitchFamily="34" charset="0"/>
              <a:buChar char="•"/>
            </a:pPr>
            <a:r>
              <a:rPr lang="en-US" dirty="0">
                <a:solidFill>
                  <a:srgbClr val="FFFFFF"/>
                </a:solidFill>
                <a:latin typeface="Merriweather"/>
              </a:rPr>
              <a:t>Pencil or Clothes Pin</a:t>
            </a:r>
          </a:p>
          <a:p>
            <a:pPr>
              <a:buFont typeface="Arial" panose="020B0604020202020204" pitchFamily="34" charset="0"/>
              <a:buChar char="•"/>
            </a:pPr>
            <a:r>
              <a:rPr lang="en-US" b="0" i="0" dirty="0">
                <a:solidFill>
                  <a:srgbClr val="FFFFFF"/>
                </a:solidFill>
                <a:effectLst/>
                <a:latin typeface="Merriweather"/>
              </a:rPr>
              <a:t>2 jars of the same size</a:t>
            </a:r>
          </a:p>
          <a:p>
            <a:pPr>
              <a:buFont typeface="Arial" panose="020B0604020202020204" pitchFamily="34" charset="0"/>
              <a:buChar char="•"/>
            </a:pPr>
            <a:r>
              <a:rPr lang="en-US" dirty="0">
                <a:solidFill>
                  <a:srgbClr val="FFFFFF"/>
                </a:solidFill>
                <a:latin typeface="Merriweather"/>
              </a:rPr>
              <a:t>Peppermint oil if desired</a:t>
            </a:r>
          </a:p>
          <a:p>
            <a:pPr>
              <a:buFont typeface="Arial" panose="020B0604020202020204" pitchFamily="34" charset="0"/>
              <a:buChar char="•"/>
            </a:pPr>
            <a:r>
              <a:rPr lang="en-US" b="0" i="0" dirty="0">
                <a:solidFill>
                  <a:srgbClr val="FFFFFF"/>
                </a:solidFill>
                <a:effectLst/>
                <a:latin typeface="Merriweather"/>
              </a:rPr>
              <a:t>Food colouring if desired</a:t>
            </a:r>
          </a:p>
          <a:p>
            <a:pPr>
              <a:buFont typeface="Arial" panose="020B0604020202020204" pitchFamily="34" charset="0"/>
              <a:buChar char="•"/>
            </a:pPr>
            <a:r>
              <a:rPr lang="en-US" dirty="0">
                <a:solidFill>
                  <a:srgbClr val="FFFFFF"/>
                </a:solidFill>
                <a:latin typeface="Merriweather"/>
              </a:rPr>
              <a:t>Foods room or a place with a stove</a:t>
            </a:r>
          </a:p>
          <a:p>
            <a:pPr>
              <a:buFont typeface="Arial" panose="020B0604020202020204" pitchFamily="34" charset="0"/>
              <a:buChar char="•"/>
            </a:pPr>
            <a:r>
              <a:rPr lang="en-US" b="0" i="0" dirty="0">
                <a:solidFill>
                  <a:srgbClr val="FFFFFF"/>
                </a:solidFill>
                <a:effectLst/>
                <a:latin typeface="Merriweather"/>
              </a:rPr>
              <a:t>1 pot</a:t>
            </a:r>
          </a:p>
          <a:p>
            <a:pPr>
              <a:buFont typeface="Arial" panose="020B0604020202020204" pitchFamily="34" charset="0"/>
              <a:buChar char="•"/>
            </a:pPr>
            <a:r>
              <a:rPr lang="en-US" dirty="0">
                <a:solidFill>
                  <a:srgbClr val="FFFFFF"/>
                </a:solidFill>
                <a:latin typeface="Merriweather"/>
              </a:rPr>
              <a:t>Measuring cups and spoons</a:t>
            </a:r>
          </a:p>
          <a:p>
            <a:pPr>
              <a:buFont typeface="Arial" panose="020B0604020202020204" pitchFamily="34" charset="0"/>
              <a:buChar char="•"/>
            </a:pPr>
            <a:r>
              <a:rPr lang="en-US" b="0" i="0" dirty="0">
                <a:solidFill>
                  <a:srgbClr val="FFFFFF"/>
                </a:solidFill>
                <a:effectLst/>
                <a:latin typeface="Merriweather"/>
              </a:rPr>
              <a:t>Spoon </a:t>
            </a:r>
          </a:p>
          <a:p>
            <a:pPr>
              <a:buFont typeface="Arial" panose="020B0604020202020204" pitchFamily="34" charset="0"/>
              <a:buChar char="•"/>
            </a:pPr>
            <a:r>
              <a:rPr lang="en-US" dirty="0">
                <a:solidFill>
                  <a:srgbClr val="FFFFFF"/>
                </a:solidFill>
                <a:latin typeface="Merriweather"/>
              </a:rPr>
              <a:t>Scissors </a:t>
            </a:r>
            <a:endParaRPr lang="en-US" b="0" i="0" dirty="0">
              <a:solidFill>
                <a:srgbClr val="FFFFFF"/>
              </a:solidFill>
              <a:effectLst/>
              <a:latin typeface="Merriweather"/>
            </a:endParaRPr>
          </a:p>
          <a:p>
            <a:endParaRPr lang="en-US" sz="1300" dirty="0">
              <a:solidFill>
                <a:srgbClr val="FFFFFF"/>
              </a:solidFill>
            </a:endParaRPr>
          </a:p>
        </p:txBody>
      </p:sp>
    </p:spTree>
    <p:extLst>
      <p:ext uri="{BB962C8B-B14F-4D97-AF65-F5344CB8AC3E}">
        <p14:creationId xmlns:p14="http://schemas.microsoft.com/office/powerpoint/2010/main" val="1562931026"/>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ottle of water on a table&#10;&#10;Description automatically generated">
            <a:extLst>
              <a:ext uri="{FF2B5EF4-FFF2-40B4-BE49-F238E27FC236}">
                <a16:creationId xmlns:a16="http://schemas.microsoft.com/office/drawing/2014/main" id="{2CF1BAFB-1CE5-4F2E-B6D4-4420FD8A2E48}"/>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933" b="5396"/>
          <a:stretch/>
        </p:blipFill>
        <p:spPr>
          <a:xfrm>
            <a:off x="-1" y="10"/>
            <a:ext cx="12192000" cy="6857990"/>
          </a:xfrm>
          <a:prstGeom prst="rect">
            <a:avLst/>
          </a:prstGeom>
        </p:spPr>
      </p:pic>
      <p:sp>
        <p:nvSpPr>
          <p:cNvPr id="2" name="Title 1">
            <a:extLst>
              <a:ext uri="{FF2B5EF4-FFF2-40B4-BE49-F238E27FC236}">
                <a16:creationId xmlns:a16="http://schemas.microsoft.com/office/drawing/2014/main" id="{52E087E9-FC06-4B7D-92E6-C22366D20563}"/>
              </a:ext>
            </a:extLst>
          </p:cNvPr>
          <p:cNvSpPr>
            <a:spLocks noGrp="1"/>
          </p:cNvSpPr>
          <p:nvPr>
            <p:ph type="title"/>
          </p:nvPr>
        </p:nvSpPr>
        <p:spPr>
          <a:xfrm>
            <a:off x="838199" y="108738"/>
            <a:ext cx="10515600" cy="808038"/>
          </a:xfrm>
        </p:spPr>
        <p:txBody>
          <a:bodyPr>
            <a:normAutofit/>
          </a:bodyPr>
          <a:lstStyle/>
          <a:p>
            <a:r>
              <a:rPr lang="en-US" dirty="0">
                <a:solidFill>
                  <a:srgbClr val="FFFFFF"/>
                </a:solidFill>
              </a:rPr>
              <a:t>Sugar Crystals Experiment </a:t>
            </a:r>
            <a:endParaRPr lang="en-CA" dirty="0">
              <a:solidFill>
                <a:srgbClr val="FFFFFF"/>
              </a:solidFill>
            </a:endParaRPr>
          </a:p>
        </p:txBody>
      </p:sp>
      <p:sp>
        <p:nvSpPr>
          <p:cNvPr id="15" name="Content Placeholder 9">
            <a:extLst>
              <a:ext uri="{FF2B5EF4-FFF2-40B4-BE49-F238E27FC236}">
                <a16:creationId xmlns:a16="http://schemas.microsoft.com/office/drawing/2014/main" id="{E0DB0FAF-E4F3-4C9B-ACFE-C86821321C07}"/>
              </a:ext>
            </a:extLst>
          </p:cNvPr>
          <p:cNvSpPr>
            <a:spLocks noGrp="1"/>
          </p:cNvSpPr>
          <p:nvPr>
            <p:ph idx="1"/>
          </p:nvPr>
        </p:nvSpPr>
        <p:spPr>
          <a:xfrm>
            <a:off x="431800" y="916776"/>
            <a:ext cx="11277600" cy="5674524"/>
          </a:xfrm>
        </p:spPr>
        <p:txBody>
          <a:bodyPr>
            <a:normAutofit/>
          </a:bodyPr>
          <a:lstStyle/>
          <a:p>
            <a:pPr marL="0" indent="0">
              <a:buNone/>
            </a:pPr>
            <a:r>
              <a:rPr lang="en-US" sz="2400" b="1" u="sng" dirty="0">
                <a:solidFill>
                  <a:srgbClr val="FFFFFF"/>
                </a:solidFill>
              </a:rPr>
              <a:t>Procedure:</a:t>
            </a:r>
          </a:p>
          <a:p>
            <a:pPr marL="723900" indent="-723900">
              <a:buFont typeface="+mj-lt"/>
              <a:buAutoNum type="arabicPeriod"/>
            </a:pPr>
            <a:r>
              <a:rPr lang="en-US" sz="2400" b="0" i="0" dirty="0">
                <a:solidFill>
                  <a:srgbClr val="FFFFFF"/>
                </a:solidFill>
                <a:effectLst/>
                <a:latin typeface="Merriweather"/>
              </a:rPr>
              <a:t>Gather all your materials and put on your safety equipment </a:t>
            </a:r>
          </a:p>
          <a:p>
            <a:pPr marL="723900" indent="-723900">
              <a:buFont typeface="+mj-lt"/>
              <a:buAutoNum type="arabicPeriod"/>
            </a:pPr>
            <a:r>
              <a:rPr lang="en-US" sz="2400" b="0" i="0" dirty="0">
                <a:solidFill>
                  <a:srgbClr val="FFFFFF"/>
                </a:solidFill>
                <a:effectLst/>
                <a:latin typeface="Roboto"/>
              </a:rPr>
              <a:t>Mix 1 cup of water with 3 cups of sugar in a saucepan. </a:t>
            </a:r>
          </a:p>
          <a:p>
            <a:pPr marL="723900" indent="-723900">
              <a:buFont typeface="+mj-lt"/>
              <a:buAutoNum type="arabicPeriod"/>
            </a:pPr>
            <a:r>
              <a:rPr lang="en-US" sz="2400" b="0" i="0" dirty="0">
                <a:solidFill>
                  <a:srgbClr val="FFFFFF"/>
                </a:solidFill>
                <a:effectLst/>
                <a:latin typeface="Roboto"/>
              </a:rPr>
              <a:t>Bring to a boil over medium high heat and then remove from heat. </a:t>
            </a:r>
          </a:p>
          <a:p>
            <a:pPr marL="723900" indent="-723900">
              <a:buFont typeface="+mj-lt"/>
              <a:buAutoNum type="arabicPeriod"/>
            </a:pPr>
            <a:r>
              <a:rPr lang="en-US" sz="2400" b="0" i="0" dirty="0">
                <a:solidFill>
                  <a:srgbClr val="FFFFFF"/>
                </a:solidFill>
                <a:effectLst/>
                <a:latin typeface="Roboto"/>
              </a:rPr>
              <a:t>Add food colour or some flavoring (vanilla, peppermint extract, cherry extract etc.) if desired (optional). Stir. </a:t>
            </a:r>
          </a:p>
          <a:p>
            <a:pPr marL="723900" indent="-723900">
              <a:buFont typeface="+mj-lt"/>
              <a:buAutoNum type="arabicPeriod"/>
            </a:pPr>
            <a:r>
              <a:rPr lang="en-US" sz="2400" dirty="0">
                <a:solidFill>
                  <a:srgbClr val="FFFFFF"/>
                </a:solidFill>
                <a:latin typeface="Roboto"/>
              </a:rPr>
              <a:t>Set up dowel/pipe cleaner</a:t>
            </a:r>
          </a:p>
          <a:p>
            <a:pPr marL="1435100" lvl="1" indent="-533400">
              <a:buFont typeface="+mj-lt"/>
              <a:buAutoNum type="alphaLcPeriod"/>
            </a:pPr>
            <a:r>
              <a:rPr lang="en-US" dirty="0">
                <a:solidFill>
                  <a:srgbClr val="FFFFFF"/>
                </a:solidFill>
                <a:latin typeface="Roboto"/>
              </a:rPr>
              <a:t>Attach pipe cleaner to the pencil</a:t>
            </a:r>
          </a:p>
          <a:p>
            <a:pPr marL="1435100" lvl="1" indent="-533400">
              <a:buFont typeface="+mj-lt"/>
              <a:buAutoNum type="alphaLcPeriod"/>
            </a:pPr>
            <a:r>
              <a:rPr lang="en-US" dirty="0">
                <a:solidFill>
                  <a:srgbClr val="FFFFFF"/>
                </a:solidFill>
                <a:latin typeface="Roboto"/>
              </a:rPr>
              <a:t>Make sure it is 1 inch from the bottom of the jar to prevent the crystals growing up the pipe cleaner from the bottom of the jar (this prevents your rock candy from sticking to the bottom of the jar and being impossible to get out, I know I did this the first time) </a:t>
            </a:r>
            <a:endParaRPr lang="en-US" dirty="0">
              <a:solidFill>
                <a:srgbClr val="FFFFFF"/>
              </a:solidFill>
            </a:endParaRPr>
          </a:p>
          <a:p>
            <a:pPr marL="723900" indent="-723900">
              <a:buFont typeface="+mj-lt"/>
              <a:buAutoNum type="arabicPeriod"/>
            </a:pPr>
            <a:r>
              <a:rPr lang="en-US" sz="2400" b="0" i="0" dirty="0">
                <a:solidFill>
                  <a:srgbClr val="FFFFFF"/>
                </a:solidFill>
                <a:effectLst/>
                <a:latin typeface="Roboto"/>
              </a:rPr>
              <a:t>Pour the syrup you made into a glass container and suspend a pipe cleaner in the solution. </a:t>
            </a:r>
          </a:p>
          <a:p>
            <a:pPr marL="361950" indent="-361950">
              <a:buFont typeface="+mj-lt"/>
              <a:buAutoNum type="arabicPeriod"/>
            </a:pPr>
            <a:endParaRPr lang="en-US" sz="500" b="0" i="0" dirty="0">
              <a:solidFill>
                <a:srgbClr val="FFFFFF"/>
              </a:solidFill>
              <a:effectLst/>
              <a:latin typeface="Merriweather"/>
            </a:endParaRPr>
          </a:p>
        </p:txBody>
      </p:sp>
    </p:spTree>
    <p:extLst>
      <p:ext uri="{BB962C8B-B14F-4D97-AF65-F5344CB8AC3E}">
        <p14:creationId xmlns:p14="http://schemas.microsoft.com/office/powerpoint/2010/main" val="2023521358"/>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ottle of water on a table&#10;&#10;Description automatically generated">
            <a:extLst>
              <a:ext uri="{FF2B5EF4-FFF2-40B4-BE49-F238E27FC236}">
                <a16:creationId xmlns:a16="http://schemas.microsoft.com/office/drawing/2014/main" id="{2CF1BAFB-1CE5-4F2E-B6D4-4420FD8A2E48}"/>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933" b="5396"/>
          <a:stretch/>
        </p:blipFill>
        <p:spPr>
          <a:xfrm>
            <a:off x="-1" y="10"/>
            <a:ext cx="12192000" cy="6857990"/>
          </a:xfrm>
          <a:prstGeom prst="rect">
            <a:avLst/>
          </a:prstGeom>
        </p:spPr>
      </p:pic>
      <p:sp>
        <p:nvSpPr>
          <p:cNvPr id="2" name="Title 1">
            <a:extLst>
              <a:ext uri="{FF2B5EF4-FFF2-40B4-BE49-F238E27FC236}">
                <a16:creationId xmlns:a16="http://schemas.microsoft.com/office/drawing/2014/main" id="{52E087E9-FC06-4B7D-92E6-C22366D20563}"/>
              </a:ext>
            </a:extLst>
          </p:cNvPr>
          <p:cNvSpPr>
            <a:spLocks noGrp="1"/>
          </p:cNvSpPr>
          <p:nvPr>
            <p:ph type="title"/>
          </p:nvPr>
        </p:nvSpPr>
        <p:spPr>
          <a:xfrm>
            <a:off x="838199" y="108738"/>
            <a:ext cx="10515600" cy="808038"/>
          </a:xfrm>
        </p:spPr>
        <p:txBody>
          <a:bodyPr>
            <a:normAutofit/>
          </a:bodyPr>
          <a:lstStyle/>
          <a:p>
            <a:r>
              <a:rPr lang="en-US" dirty="0">
                <a:solidFill>
                  <a:srgbClr val="FFFFFF"/>
                </a:solidFill>
              </a:rPr>
              <a:t>Sugar Crystals Experiment </a:t>
            </a:r>
            <a:endParaRPr lang="en-CA" dirty="0">
              <a:solidFill>
                <a:srgbClr val="FFFFFF"/>
              </a:solidFill>
            </a:endParaRPr>
          </a:p>
        </p:txBody>
      </p:sp>
      <p:sp>
        <p:nvSpPr>
          <p:cNvPr id="15" name="Content Placeholder 9">
            <a:extLst>
              <a:ext uri="{FF2B5EF4-FFF2-40B4-BE49-F238E27FC236}">
                <a16:creationId xmlns:a16="http://schemas.microsoft.com/office/drawing/2014/main" id="{E0DB0FAF-E4F3-4C9B-ACFE-C86821321C07}"/>
              </a:ext>
            </a:extLst>
          </p:cNvPr>
          <p:cNvSpPr>
            <a:spLocks noGrp="1"/>
          </p:cNvSpPr>
          <p:nvPr>
            <p:ph idx="1"/>
          </p:nvPr>
        </p:nvSpPr>
        <p:spPr>
          <a:xfrm>
            <a:off x="292100" y="916776"/>
            <a:ext cx="11201400" cy="5674524"/>
          </a:xfrm>
        </p:spPr>
        <p:txBody>
          <a:bodyPr>
            <a:normAutofit/>
          </a:bodyPr>
          <a:lstStyle/>
          <a:p>
            <a:pPr marL="0" indent="0">
              <a:buNone/>
            </a:pPr>
            <a:r>
              <a:rPr lang="en-US" sz="3200" b="1" u="sng" dirty="0">
                <a:solidFill>
                  <a:srgbClr val="FFFFFF"/>
                </a:solidFill>
              </a:rPr>
              <a:t>Procedure Continued:</a:t>
            </a:r>
          </a:p>
          <a:p>
            <a:pPr marL="723900" indent="-723900">
              <a:buFont typeface="+mj-lt"/>
              <a:buAutoNum type="arabicPeriod" startAt="8"/>
            </a:pPr>
            <a:r>
              <a:rPr lang="en-US" sz="2400" b="0" i="0" dirty="0">
                <a:solidFill>
                  <a:srgbClr val="FFFFFF"/>
                </a:solidFill>
                <a:effectLst/>
                <a:latin typeface="Roboto"/>
              </a:rPr>
              <a:t>Cover with paper towel</a:t>
            </a:r>
            <a:r>
              <a:rPr lang="en-US" sz="2400" dirty="0">
                <a:solidFill>
                  <a:srgbClr val="FFFFFF"/>
                </a:solidFill>
                <a:latin typeface="Roboto"/>
              </a:rPr>
              <a:t> to keep out dust</a:t>
            </a:r>
          </a:p>
          <a:p>
            <a:pPr marL="723900" indent="-723900">
              <a:buFont typeface="+mj-lt"/>
              <a:buAutoNum type="arabicPeriod" startAt="8"/>
            </a:pPr>
            <a:r>
              <a:rPr lang="en-US" sz="2400" b="0" i="0" dirty="0">
                <a:solidFill>
                  <a:srgbClr val="FFFFFF"/>
                </a:solidFill>
                <a:effectLst/>
                <a:latin typeface="Roboto"/>
              </a:rPr>
              <a:t>St</a:t>
            </a:r>
            <a:r>
              <a:rPr lang="en-US" sz="2400" dirty="0">
                <a:solidFill>
                  <a:srgbClr val="FFFFFF"/>
                </a:solidFill>
                <a:latin typeface="Roboto"/>
              </a:rPr>
              <a:t>ore jar in a place where it will not be disturbed</a:t>
            </a:r>
          </a:p>
          <a:p>
            <a:pPr marL="723900" indent="-723900">
              <a:buFont typeface="+mj-lt"/>
              <a:buAutoNum type="arabicPeriod" startAt="8"/>
            </a:pPr>
            <a:r>
              <a:rPr lang="en-US" sz="2400" b="0" i="0" dirty="0">
                <a:solidFill>
                  <a:srgbClr val="FFFFFF"/>
                </a:solidFill>
                <a:effectLst/>
                <a:latin typeface="Roboto"/>
              </a:rPr>
              <a:t>After 24 hours you will see the formation of crystals</a:t>
            </a:r>
          </a:p>
          <a:p>
            <a:pPr marL="723900" indent="-723900">
              <a:buFont typeface="+mj-lt"/>
              <a:buAutoNum type="arabicPeriod" startAt="8"/>
            </a:pPr>
            <a:r>
              <a:rPr lang="en-US" sz="2400" dirty="0">
                <a:solidFill>
                  <a:srgbClr val="FFFFFF"/>
                </a:solidFill>
                <a:latin typeface="Roboto"/>
              </a:rPr>
              <a:t>Remove crystals that are forming on the edges</a:t>
            </a:r>
          </a:p>
          <a:p>
            <a:pPr marL="723900" indent="-723900">
              <a:buFont typeface="+mj-lt"/>
              <a:buAutoNum type="arabicPeriod" startAt="8"/>
            </a:pPr>
            <a:r>
              <a:rPr lang="en-US" sz="2400" dirty="0">
                <a:solidFill>
                  <a:srgbClr val="FFFFFF"/>
                </a:solidFill>
                <a:latin typeface="Roboto"/>
              </a:rPr>
              <a:t>Take pipe cleaner our and place on a plate </a:t>
            </a:r>
          </a:p>
          <a:p>
            <a:pPr marL="723900" indent="-723900">
              <a:buFont typeface="+mj-lt"/>
              <a:buAutoNum type="arabicPeriod" startAt="8"/>
            </a:pPr>
            <a:r>
              <a:rPr lang="en-US" sz="2400" b="0" i="0" dirty="0">
                <a:solidFill>
                  <a:srgbClr val="FFFFFF"/>
                </a:solidFill>
                <a:effectLst/>
                <a:latin typeface="Roboto"/>
              </a:rPr>
              <a:t>Transfer syrup into a clean jar and place the pipe clear into the new jar</a:t>
            </a:r>
          </a:p>
          <a:p>
            <a:pPr marL="723900" indent="-723900">
              <a:buFont typeface="+mj-lt"/>
              <a:buAutoNum type="arabicPeriod" startAt="8"/>
            </a:pPr>
            <a:r>
              <a:rPr lang="en-US" sz="2400" b="0" i="0" dirty="0">
                <a:solidFill>
                  <a:srgbClr val="FFFFFF"/>
                </a:solidFill>
                <a:effectLst/>
                <a:latin typeface="Roboto"/>
              </a:rPr>
              <a:t>Steps 11 to 13 must be done again e</a:t>
            </a:r>
            <a:r>
              <a:rPr lang="en-US" sz="2400" dirty="0">
                <a:solidFill>
                  <a:srgbClr val="FFFFFF"/>
                </a:solidFill>
                <a:latin typeface="Roboto"/>
              </a:rPr>
              <a:t>very 24 hours</a:t>
            </a:r>
            <a:endParaRPr lang="en-US" sz="2400" b="0" i="0" dirty="0">
              <a:solidFill>
                <a:srgbClr val="FFFFFF"/>
              </a:solidFill>
              <a:effectLst/>
              <a:latin typeface="Roboto"/>
            </a:endParaRPr>
          </a:p>
          <a:p>
            <a:pPr marL="723900" indent="-723900">
              <a:buFont typeface="+mj-lt"/>
              <a:buAutoNum type="arabicPeriod" startAt="8"/>
            </a:pPr>
            <a:r>
              <a:rPr lang="en-US" sz="2400" b="0" i="0" dirty="0">
                <a:solidFill>
                  <a:srgbClr val="FFFFFF"/>
                </a:solidFill>
                <a:effectLst/>
                <a:latin typeface="Roboto"/>
              </a:rPr>
              <a:t>After a </a:t>
            </a:r>
            <a:r>
              <a:rPr lang="en-US" sz="2400" dirty="0">
                <a:solidFill>
                  <a:srgbClr val="FFFFFF"/>
                </a:solidFill>
                <a:latin typeface="Roboto"/>
              </a:rPr>
              <a:t>week, the crystals should be large enough</a:t>
            </a:r>
          </a:p>
          <a:p>
            <a:pPr marL="723900" indent="-723900">
              <a:buFont typeface="+mj-lt"/>
              <a:buAutoNum type="arabicPeriod" startAt="8"/>
            </a:pPr>
            <a:r>
              <a:rPr lang="en-US" sz="2400" dirty="0">
                <a:solidFill>
                  <a:srgbClr val="FFFFFF"/>
                </a:solidFill>
                <a:latin typeface="Roboto"/>
              </a:rPr>
              <a:t>At this point place the crystal suspended in an empty jar to dry out or you can eat it before it dries out if you want</a:t>
            </a:r>
          </a:p>
          <a:p>
            <a:pPr marL="723900" indent="-723900">
              <a:buFont typeface="+mj-lt"/>
              <a:buAutoNum type="arabicPeriod" startAt="8"/>
            </a:pPr>
            <a:r>
              <a:rPr lang="en-US" sz="2400" dirty="0">
                <a:latin typeface="Roboto"/>
              </a:rPr>
              <a:t>Clean up your supplies and put them away in their appropriate locations.</a:t>
            </a:r>
          </a:p>
        </p:txBody>
      </p:sp>
    </p:spTree>
    <p:extLst>
      <p:ext uri="{BB962C8B-B14F-4D97-AF65-F5344CB8AC3E}">
        <p14:creationId xmlns:p14="http://schemas.microsoft.com/office/powerpoint/2010/main" val="569641382"/>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ottle of water on a table&#10;&#10;Description automatically generated">
            <a:extLst>
              <a:ext uri="{FF2B5EF4-FFF2-40B4-BE49-F238E27FC236}">
                <a16:creationId xmlns:a16="http://schemas.microsoft.com/office/drawing/2014/main" id="{2CF1BAFB-1CE5-4F2E-B6D4-4420FD8A2E48}"/>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933" b="5396"/>
          <a:stretch/>
        </p:blipFill>
        <p:spPr>
          <a:xfrm>
            <a:off x="-1" y="10"/>
            <a:ext cx="12192000" cy="6857990"/>
          </a:xfrm>
          <a:prstGeom prst="rect">
            <a:avLst/>
          </a:prstGeom>
        </p:spPr>
      </p:pic>
      <p:sp>
        <p:nvSpPr>
          <p:cNvPr id="2" name="Title 1">
            <a:extLst>
              <a:ext uri="{FF2B5EF4-FFF2-40B4-BE49-F238E27FC236}">
                <a16:creationId xmlns:a16="http://schemas.microsoft.com/office/drawing/2014/main" id="{52E087E9-FC06-4B7D-92E6-C22366D20563}"/>
              </a:ext>
            </a:extLst>
          </p:cNvPr>
          <p:cNvSpPr>
            <a:spLocks noGrp="1"/>
          </p:cNvSpPr>
          <p:nvPr>
            <p:ph type="title"/>
          </p:nvPr>
        </p:nvSpPr>
        <p:spPr>
          <a:xfrm>
            <a:off x="838200" y="133354"/>
            <a:ext cx="10515600" cy="779463"/>
          </a:xfrm>
        </p:spPr>
        <p:txBody>
          <a:bodyPr>
            <a:normAutofit/>
          </a:bodyPr>
          <a:lstStyle/>
          <a:p>
            <a:r>
              <a:rPr lang="en-US" dirty="0">
                <a:solidFill>
                  <a:srgbClr val="FFFFFF"/>
                </a:solidFill>
              </a:rPr>
              <a:t>Sugar Crystals Experiment </a:t>
            </a:r>
            <a:endParaRPr lang="en-CA" dirty="0">
              <a:solidFill>
                <a:srgbClr val="FFFFFF"/>
              </a:solidFill>
            </a:endParaRPr>
          </a:p>
        </p:txBody>
      </p:sp>
      <p:sp>
        <p:nvSpPr>
          <p:cNvPr id="15" name="Content Placeholder 9">
            <a:extLst>
              <a:ext uri="{FF2B5EF4-FFF2-40B4-BE49-F238E27FC236}">
                <a16:creationId xmlns:a16="http://schemas.microsoft.com/office/drawing/2014/main" id="{E0DB0FAF-E4F3-4C9B-ACFE-C86821321C07}"/>
              </a:ext>
            </a:extLst>
          </p:cNvPr>
          <p:cNvSpPr>
            <a:spLocks noGrp="1"/>
          </p:cNvSpPr>
          <p:nvPr>
            <p:ph idx="1"/>
          </p:nvPr>
        </p:nvSpPr>
        <p:spPr>
          <a:xfrm>
            <a:off x="292100" y="774700"/>
            <a:ext cx="11671300" cy="5816599"/>
          </a:xfrm>
        </p:spPr>
        <p:txBody>
          <a:bodyPr>
            <a:normAutofit lnSpcReduction="10000"/>
          </a:bodyPr>
          <a:lstStyle/>
          <a:p>
            <a:pPr marL="0" indent="0">
              <a:buNone/>
            </a:pPr>
            <a:r>
              <a:rPr lang="en-US" sz="2400" b="1" u="sng" dirty="0">
                <a:solidFill>
                  <a:srgbClr val="FFFFFF"/>
                </a:solidFill>
              </a:rPr>
              <a:t>Observations:</a:t>
            </a:r>
          </a:p>
          <a:p>
            <a:r>
              <a:rPr lang="en-US" sz="2400" dirty="0">
                <a:solidFill>
                  <a:srgbClr val="FFFFFF"/>
                </a:solidFill>
              </a:rPr>
              <a:t>Write down what you observed during the experiment.</a:t>
            </a:r>
          </a:p>
          <a:p>
            <a:r>
              <a:rPr lang="en-US" sz="2400" dirty="0">
                <a:solidFill>
                  <a:srgbClr val="FFFFFF"/>
                </a:solidFill>
              </a:rPr>
              <a:t>Compare your results with other groups that tried different colours.</a:t>
            </a:r>
          </a:p>
          <a:p>
            <a:endParaRPr lang="en-US" sz="2400" dirty="0">
              <a:solidFill>
                <a:srgbClr val="FFFFFF"/>
              </a:solidFill>
            </a:endParaRPr>
          </a:p>
          <a:p>
            <a:pPr marL="0" indent="0">
              <a:buNone/>
            </a:pPr>
            <a:r>
              <a:rPr lang="en-US" sz="2400" b="1" u="sng" dirty="0">
                <a:solidFill>
                  <a:srgbClr val="FFFFFF"/>
                </a:solidFill>
              </a:rPr>
              <a:t>Discussion:</a:t>
            </a:r>
          </a:p>
          <a:p>
            <a:r>
              <a:rPr lang="en-US" sz="2400" dirty="0">
                <a:solidFill>
                  <a:srgbClr val="FFFFFF"/>
                </a:solidFill>
              </a:rPr>
              <a:t>How long did it take for crystals appear?</a:t>
            </a:r>
          </a:p>
          <a:p>
            <a:r>
              <a:rPr lang="en-US" sz="2400" dirty="0">
                <a:solidFill>
                  <a:srgbClr val="FFFFFF"/>
                </a:solidFill>
              </a:rPr>
              <a:t>Compare the colour of your solution to the colour of your crystals?  Are they the same? Why or why not.</a:t>
            </a:r>
          </a:p>
          <a:p>
            <a:r>
              <a:rPr lang="en-US" sz="2400" dirty="0">
                <a:solidFill>
                  <a:srgbClr val="FFFFFF"/>
                </a:solidFill>
              </a:rPr>
              <a:t>What impact would it have if the crystals were moved to different colored solutions each day?</a:t>
            </a:r>
          </a:p>
          <a:p>
            <a:pPr marL="0" indent="0">
              <a:buNone/>
            </a:pPr>
            <a:endParaRPr lang="en-US" sz="2400" dirty="0">
              <a:solidFill>
                <a:srgbClr val="FFFFFF"/>
              </a:solidFill>
            </a:endParaRPr>
          </a:p>
          <a:p>
            <a:pPr marL="0" indent="0">
              <a:buNone/>
            </a:pPr>
            <a:r>
              <a:rPr lang="en-US" sz="2400" b="1" u="sng" dirty="0">
                <a:solidFill>
                  <a:srgbClr val="FFFFFF"/>
                </a:solidFill>
              </a:rPr>
              <a:t>Conclusion:</a:t>
            </a:r>
          </a:p>
          <a:p>
            <a:r>
              <a:rPr lang="en-US" sz="2400" dirty="0">
                <a:solidFill>
                  <a:srgbClr val="FFFFFF"/>
                </a:solidFill>
              </a:rPr>
              <a:t>Restate your hypothesis.  Was your hypothesis correct?  Explain why or why not.  Write two (2) questions for further experiments that could be done to show the formation of crystals.</a:t>
            </a:r>
          </a:p>
        </p:txBody>
      </p:sp>
    </p:spTree>
    <p:extLst>
      <p:ext uri="{BB962C8B-B14F-4D97-AF65-F5344CB8AC3E}">
        <p14:creationId xmlns:p14="http://schemas.microsoft.com/office/powerpoint/2010/main" val="4041119071"/>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9" name="Content Placeholder 8" descr="A picture containing implement, stationary, pencil, crayon&#10;&#10;Description automatically generated">
            <a:extLst>
              <a:ext uri="{FF2B5EF4-FFF2-40B4-BE49-F238E27FC236}">
                <a16:creationId xmlns:a16="http://schemas.microsoft.com/office/drawing/2014/main" id="{E0229FF4-24C6-4E87-91B4-13B31DCD48C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393" r="-1" b="-1"/>
          <a:stretch/>
        </p:blipFill>
        <p:spPr>
          <a:xfrm>
            <a:off x="20" y="10"/>
            <a:ext cx="12188932" cy="6857990"/>
          </a:xfrm>
          <a:prstGeom prst="rect">
            <a:avLst/>
          </a:prstGeom>
        </p:spPr>
      </p:pic>
      <p:sp>
        <p:nvSpPr>
          <p:cNvPr id="17" name="Freeform: Shape 16">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1C8D103-2680-4F30-A471-54A2BFD4C7FB}"/>
              </a:ext>
            </a:extLst>
          </p:cNvPr>
          <p:cNvSpPr>
            <a:spLocks noGrp="1"/>
          </p:cNvSpPr>
          <p:nvPr>
            <p:ph type="title"/>
          </p:nvPr>
        </p:nvSpPr>
        <p:spPr>
          <a:xfrm>
            <a:off x="618062" y="4185749"/>
            <a:ext cx="9265771" cy="622836"/>
          </a:xfrm>
        </p:spPr>
        <p:txBody>
          <a:bodyPr>
            <a:normAutofit/>
          </a:bodyPr>
          <a:lstStyle/>
          <a:p>
            <a:r>
              <a:rPr lang="en-US" sz="3600" dirty="0"/>
              <a:t>Crayon Rock Cycle Rationale</a:t>
            </a:r>
            <a:endParaRPr lang="en-CA" sz="3600" dirty="0"/>
          </a:p>
        </p:txBody>
      </p:sp>
      <p:sp>
        <p:nvSpPr>
          <p:cNvPr id="14" name="Content Placeholder 13">
            <a:extLst>
              <a:ext uri="{FF2B5EF4-FFF2-40B4-BE49-F238E27FC236}">
                <a16:creationId xmlns:a16="http://schemas.microsoft.com/office/drawing/2014/main" id="{B8D0C09E-764E-4E2D-B4D8-629AA7F17290}"/>
              </a:ext>
            </a:extLst>
          </p:cNvPr>
          <p:cNvSpPr>
            <a:spLocks noGrp="1"/>
          </p:cNvSpPr>
          <p:nvPr>
            <p:ph idx="1"/>
          </p:nvPr>
        </p:nvSpPr>
        <p:spPr>
          <a:xfrm>
            <a:off x="618063" y="4856921"/>
            <a:ext cx="9565028" cy="1249240"/>
          </a:xfrm>
        </p:spPr>
        <p:txBody>
          <a:bodyPr>
            <a:normAutofit/>
          </a:bodyPr>
          <a:lstStyle/>
          <a:p>
            <a:r>
              <a:rPr lang="en-US" sz="1800" dirty="0"/>
              <a:t>To observe the effects of pressure and heat on crayons to replicate the transformation between the different rock types </a:t>
            </a:r>
          </a:p>
        </p:txBody>
      </p:sp>
      <p:sp>
        <p:nvSpPr>
          <p:cNvPr id="10" name="TextBox 9">
            <a:extLst>
              <a:ext uri="{FF2B5EF4-FFF2-40B4-BE49-F238E27FC236}">
                <a16:creationId xmlns:a16="http://schemas.microsoft.com/office/drawing/2014/main" id="{3B0884B9-F11B-47A3-8286-763EB9859577}"/>
              </a:ext>
            </a:extLst>
          </p:cNvPr>
          <p:cNvSpPr txBox="1"/>
          <p:nvPr/>
        </p:nvSpPr>
        <p:spPr>
          <a:xfrm>
            <a:off x="9869086" y="6657945"/>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www.allwhitebackground.com/crayons.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2590135861"/>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implement, stationary, pencil, crayon&#10;&#10;Description automatically generated">
            <a:extLst>
              <a:ext uri="{FF2B5EF4-FFF2-40B4-BE49-F238E27FC236}">
                <a16:creationId xmlns:a16="http://schemas.microsoft.com/office/drawing/2014/main" id="{E0229FF4-24C6-4E87-91B4-13B31DCD48CD}"/>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81C8D103-2680-4F30-A471-54A2BFD4C7FB}"/>
              </a:ext>
            </a:extLst>
          </p:cNvPr>
          <p:cNvSpPr>
            <a:spLocks noGrp="1"/>
          </p:cNvSpPr>
          <p:nvPr>
            <p:ph type="title"/>
          </p:nvPr>
        </p:nvSpPr>
        <p:spPr>
          <a:xfrm>
            <a:off x="838200" y="365125"/>
            <a:ext cx="10515600" cy="1325563"/>
          </a:xfrm>
        </p:spPr>
        <p:txBody>
          <a:bodyPr>
            <a:normAutofit/>
          </a:bodyPr>
          <a:lstStyle/>
          <a:p>
            <a:r>
              <a:rPr lang="en-US">
                <a:solidFill>
                  <a:srgbClr val="FFFFFF"/>
                </a:solidFill>
              </a:rPr>
              <a:t>Crayon Rock Cycle Experiment </a:t>
            </a:r>
            <a:endParaRPr lang="en-CA">
              <a:solidFill>
                <a:srgbClr val="FFFFFF"/>
              </a:solidFill>
            </a:endParaRPr>
          </a:p>
        </p:txBody>
      </p:sp>
      <p:sp>
        <p:nvSpPr>
          <p:cNvPr id="14" name="Content Placeholder 13">
            <a:extLst>
              <a:ext uri="{FF2B5EF4-FFF2-40B4-BE49-F238E27FC236}">
                <a16:creationId xmlns:a16="http://schemas.microsoft.com/office/drawing/2014/main" id="{B8D0C09E-764E-4E2D-B4D8-629AA7F17290}"/>
              </a:ext>
            </a:extLst>
          </p:cNvPr>
          <p:cNvSpPr>
            <a:spLocks noGrp="1"/>
          </p:cNvSpPr>
          <p:nvPr>
            <p:ph idx="1"/>
          </p:nvPr>
        </p:nvSpPr>
        <p:spPr>
          <a:xfrm>
            <a:off x="838200" y="1825625"/>
            <a:ext cx="10515600" cy="4351338"/>
          </a:xfrm>
        </p:spPr>
        <p:txBody>
          <a:bodyPr>
            <a:normAutofit fontScale="92500" lnSpcReduction="20000"/>
          </a:bodyPr>
          <a:lstStyle/>
          <a:p>
            <a:pPr marL="0" indent="0">
              <a:buNone/>
            </a:pPr>
            <a:r>
              <a:rPr lang="en-US" b="1" u="sng" dirty="0">
                <a:solidFill>
                  <a:srgbClr val="FFFFFF"/>
                </a:solidFill>
              </a:rPr>
              <a:t>Hypothesis: </a:t>
            </a:r>
          </a:p>
          <a:p>
            <a:pPr marL="0" indent="0">
              <a:buNone/>
            </a:pPr>
            <a:r>
              <a:rPr lang="en-US" dirty="0">
                <a:solidFill>
                  <a:srgbClr val="FFFFFF"/>
                </a:solidFill>
              </a:rPr>
              <a:t>What do you think will happen (read the materials and instructions first)?</a:t>
            </a:r>
          </a:p>
          <a:p>
            <a:pPr marL="0" indent="0">
              <a:buNone/>
            </a:pPr>
            <a:endParaRPr lang="en-US" dirty="0">
              <a:solidFill>
                <a:srgbClr val="FFFFFF"/>
              </a:solidFill>
            </a:endParaRPr>
          </a:p>
          <a:p>
            <a:pPr marL="0" indent="0">
              <a:buNone/>
            </a:pPr>
            <a:r>
              <a:rPr lang="en-US" b="1" u="sng" dirty="0">
                <a:solidFill>
                  <a:srgbClr val="FFFFFF"/>
                </a:solidFill>
              </a:rPr>
              <a:t>Materials:</a:t>
            </a:r>
          </a:p>
          <a:p>
            <a:pPr>
              <a:buFont typeface="Arial" panose="020B0604020202020204" pitchFamily="34" charset="0"/>
              <a:buChar char="•"/>
            </a:pPr>
            <a:r>
              <a:rPr lang="en-US" sz="2600" b="0" i="0" dirty="0">
                <a:solidFill>
                  <a:srgbClr val="FFFFFF"/>
                </a:solidFill>
                <a:effectLst/>
                <a:latin typeface="Merriweather"/>
              </a:rPr>
              <a:t>3 pieces of tin foil that are 6 by 6 inch squares</a:t>
            </a:r>
          </a:p>
          <a:p>
            <a:pPr>
              <a:buFont typeface="Arial" panose="020B0604020202020204" pitchFamily="34" charset="0"/>
              <a:buChar char="•"/>
            </a:pPr>
            <a:r>
              <a:rPr lang="en-US" sz="2600" b="0" i="0" dirty="0">
                <a:solidFill>
                  <a:srgbClr val="FFFFFF"/>
                </a:solidFill>
                <a:effectLst/>
                <a:latin typeface="Merriweather"/>
              </a:rPr>
              <a:t>1  250 mL beaker</a:t>
            </a:r>
          </a:p>
          <a:p>
            <a:pPr>
              <a:buFont typeface="Arial" panose="020B0604020202020204" pitchFamily="34" charset="0"/>
              <a:buChar char="•"/>
            </a:pPr>
            <a:r>
              <a:rPr lang="en-US" sz="2600" dirty="0">
                <a:solidFill>
                  <a:srgbClr val="FFFFFF"/>
                </a:solidFill>
                <a:latin typeface="Merriweather"/>
              </a:rPr>
              <a:t>Kettle</a:t>
            </a:r>
          </a:p>
          <a:p>
            <a:pPr>
              <a:buFont typeface="Arial" panose="020B0604020202020204" pitchFamily="34" charset="0"/>
              <a:buChar char="•"/>
            </a:pPr>
            <a:r>
              <a:rPr lang="en-US" sz="2600" b="0" i="0" dirty="0">
                <a:solidFill>
                  <a:srgbClr val="FFFFFF"/>
                </a:solidFill>
                <a:effectLst/>
                <a:latin typeface="Merriweather"/>
              </a:rPr>
              <a:t>At least 3 crayons that are different colours</a:t>
            </a:r>
          </a:p>
          <a:p>
            <a:pPr>
              <a:buFont typeface="Arial" panose="020B0604020202020204" pitchFamily="34" charset="0"/>
              <a:buChar char="•"/>
            </a:pPr>
            <a:r>
              <a:rPr lang="en-US" sz="2600" b="0" i="0" dirty="0">
                <a:solidFill>
                  <a:srgbClr val="FFFFFF"/>
                </a:solidFill>
                <a:effectLst/>
                <a:latin typeface="Merriweather"/>
              </a:rPr>
              <a:t>Paper towels</a:t>
            </a:r>
          </a:p>
          <a:p>
            <a:pPr algn="l"/>
            <a:r>
              <a:rPr lang="en-CA" sz="2600" dirty="0">
                <a:latin typeface="Merriweather"/>
              </a:rPr>
              <a:t>C</a:t>
            </a:r>
            <a:r>
              <a:rPr lang="en-CA" sz="2600" b="0" i="0" u="none" strike="noStrike" baseline="0" dirty="0">
                <a:latin typeface="Merriweather"/>
              </a:rPr>
              <a:t>oin </a:t>
            </a:r>
          </a:p>
          <a:p>
            <a:pPr algn="l"/>
            <a:r>
              <a:rPr lang="en-US" sz="2600" dirty="0">
                <a:latin typeface="Merriweather"/>
              </a:rPr>
              <a:t>W</a:t>
            </a:r>
            <a:r>
              <a:rPr lang="en-US" sz="2600" b="0" i="0" u="none" strike="noStrike" baseline="0" dirty="0">
                <a:latin typeface="Merriweather"/>
              </a:rPr>
              <a:t>ater</a:t>
            </a:r>
            <a:endParaRPr lang="en-US" sz="2600" b="0" i="0" dirty="0">
              <a:solidFill>
                <a:srgbClr val="FFFFFF"/>
              </a:solidFill>
              <a:effectLst/>
              <a:latin typeface="Merriweather"/>
            </a:endParaRPr>
          </a:p>
        </p:txBody>
      </p:sp>
      <p:sp>
        <p:nvSpPr>
          <p:cNvPr id="10" name="TextBox 9">
            <a:extLst>
              <a:ext uri="{FF2B5EF4-FFF2-40B4-BE49-F238E27FC236}">
                <a16:creationId xmlns:a16="http://schemas.microsoft.com/office/drawing/2014/main" id="{3B0884B9-F11B-47A3-8286-763EB9859577}"/>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www.allwhitebackground.com/crayons.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262298819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1B826-E617-4095-88C8-99D320BAA96E}"/>
              </a:ext>
            </a:extLst>
          </p:cNvPr>
          <p:cNvSpPr>
            <a:spLocks noGrp="1"/>
          </p:cNvSpPr>
          <p:nvPr>
            <p:ph type="title"/>
          </p:nvPr>
        </p:nvSpPr>
        <p:spPr/>
        <p:txBody>
          <a:bodyPr/>
          <a:lstStyle/>
          <a:p>
            <a:r>
              <a:rPr lang="en-US" dirty="0"/>
              <a:t>Fraction Art</a:t>
            </a:r>
            <a:endParaRPr lang="en-CA" dirty="0"/>
          </a:p>
        </p:txBody>
      </p:sp>
      <p:sp>
        <p:nvSpPr>
          <p:cNvPr id="3" name="Content Placeholder 2">
            <a:extLst>
              <a:ext uri="{FF2B5EF4-FFF2-40B4-BE49-F238E27FC236}">
                <a16:creationId xmlns:a16="http://schemas.microsoft.com/office/drawing/2014/main" id="{B21C04DE-EAB4-4998-B6C3-CD687F00EF8E}"/>
              </a:ext>
            </a:extLst>
          </p:cNvPr>
          <p:cNvSpPr>
            <a:spLocks noGrp="1"/>
          </p:cNvSpPr>
          <p:nvPr>
            <p:ph idx="1"/>
          </p:nvPr>
        </p:nvSpPr>
        <p:spPr>
          <a:xfrm>
            <a:off x="4257040" y="121920"/>
            <a:ext cx="7680960" cy="6736080"/>
          </a:xfrm>
        </p:spPr>
        <p:txBody>
          <a:bodyPr>
            <a:normAutofit fontScale="92500" lnSpcReduction="10000"/>
          </a:bodyPr>
          <a:lstStyle/>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E</a:t>
            </a:r>
            <a:r>
              <a:rPr lang="en-US" dirty="0">
                <a:effectLst/>
                <a:latin typeface="Calibri" panose="020F0502020204030204" pitchFamily="34" charset="0"/>
                <a:ea typeface="Calibri" panose="020F0502020204030204" pitchFamily="34" charset="0"/>
                <a:cs typeface="Times New Roman" panose="02020603050405020304" pitchFamily="18" charset="0"/>
              </a:rPr>
              <a:t>xample:</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Simplified Fractions</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Blue 3/12 = 1/4  (3/12 can be simplified as both numbers can be divided by 3)</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Yello</a:t>
            </a:r>
            <a:r>
              <a:rPr lang="en-US" sz="2000" dirty="0">
                <a:latin typeface="Calibri" panose="020F0502020204030204" pitchFamily="34" charset="0"/>
                <a:ea typeface="Calibri" panose="020F0502020204030204" pitchFamily="34" charset="0"/>
                <a:cs typeface="Times New Roman" panose="02020603050405020304" pitchFamily="18" charset="0"/>
              </a:rPr>
              <a:t>w </a:t>
            </a:r>
            <a:r>
              <a:rPr lang="en-US" sz="2000" dirty="0">
                <a:effectLst/>
                <a:latin typeface="Calibri" panose="020F0502020204030204" pitchFamily="34" charset="0"/>
                <a:ea typeface="Calibri" panose="020F0502020204030204" pitchFamily="34" charset="0"/>
                <a:cs typeface="Times New Roman" panose="02020603050405020304" pitchFamily="18" charset="0"/>
              </a:rPr>
              <a:t>2/12 = 1/6 </a:t>
            </a:r>
            <a:r>
              <a:rPr lang="en-US" sz="2000" dirty="0">
                <a:latin typeface="Calibri" panose="020F0502020204030204" pitchFamily="34" charset="0"/>
                <a:ea typeface="Calibri" panose="020F0502020204030204" pitchFamily="34" charset="0"/>
                <a:cs typeface="Times New Roman" panose="02020603050405020304" pitchFamily="18" charset="0"/>
              </a:rPr>
              <a:t>(2/12 can be simplified as both numbers can be divided by 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Green 1/12 (this fraction cannot be simplified as it can only be divided by 1)</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Orange 4/12 = 1/3 (4/12 can be simplified as both numbers can be divided by 4)</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Gray 1/12 (this fraction cannot be simplified as it can only be divided by 1)</a:t>
            </a:r>
          </a:p>
          <a:p>
            <a:pPr lvl="1"/>
            <a:r>
              <a:rPr lang="en-US" sz="2000" dirty="0">
                <a:latin typeface="Calibri" panose="020F0502020204030204" pitchFamily="34" charset="0"/>
                <a:ea typeface="Calibri" panose="020F0502020204030204" pitchFamily="34" charset="0"/>
                <a:cs typeface="Times New Roman" panose="02020603050405020304" pitchFamily="18" charset="0"/>
              </a:rPr>
              <a:t>B</a:t>
            </a:r>
            <a:r>
              <a:rPr lang="en-US" sz="2000" dirty="0">
                <a:effectLst/>
                <a:latin typeface="Calibri" panose="020F0502020204030204" pitchFamily="34" charset="0"/>
                <a:ea typeface="Calibri" panose="020F0502020204030204" pitchFamily="34" charset="0"/>
                <a:cs typeface="Times New Roman" panose="02020603050405020304" pitchFamily="18" charset="0"/>
              </a:rPr>
              <a:t>lac</a:t>
            </a:r>
            <a:r>
              <a:rPr lang="en-US" sz="2000" dirty="0">
                <a:latin typeface="Calibri" panose="020F0502020204030204" pitchFamily="34" charset="0"/>
                <a:ea typeface="Calibri" panose="020F0502020204030204" pitchFamily="34" charset="0"/>
                <a:cs typeface="Times New Roman" panose="02020603050405020304" pitchFamily="18" charset="0"/>
              </a:rPr>
              <a:t>k </a:t>
            </a:r>
            <a:r>
              <a:rPr lang="en-US" sz="2000" dirty="0">
                <a:effectLst/>
                <a:latin typeface="Calibri" panose="020F0502020204030204" pitchFamily="34" charset="0"/>
                <a:ea typeface="Calibri" panose="020F0502020204030204" pitchFamily="34" charset="0"/>
                <a:cs typeface="Times New Roman" panose="02020603050405020304" pitchFamily="18" charset="0"/>
              </a:rPr>
              <a:t>1/12 (this fraction cannot be simplified as it can only be divided by 1)</a:t>
            </a:r>
          </a:p>
          <a:p>
            <a:pPr lvl="1"/>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Ordered fractions (Lowest to highest)</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1/12, 1/6, 1/4, 1/3</a:t>
            </a:r>
          </a:p>
          <a:p>
            <a:pPr lvl="1"/>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Fraction total</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Total = 3/12 + 2/12 + 1/12 + 4/12 + 1/12 + 1/12 = 12/12 = 1 (this means that the addition and counting were done correctly as the answer is a whole)</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Rectangle 3">
            <a:extLst>
              <a:ext uri="{FF2B5EF4-FFF2-40B4-BE49-F238E27FC236}">
                <a16:creationId xmlns:a16="http://schemas.microsoft.com/office/drawing/2014/main" id="{D843C50C-9F59-4357-839D-686D3B69CD20}"/>
              </a:ext>
            </a:extLst>
          </p:cNvPr>
          <p:cNvSpPr/>
          <p:nvPr/>
        </p:nvSpPr>
        <p:spPr>
          <a:xfrm>
            <a:off x="504961" y="1417690"/>
            <a:ext cx="1080000" cy="1080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0C9646B3-7650-4797-9BA3-77CDA2778689}"/>
              </a:ext>
            </a:extLst>
          </p:cNvPr>
          <p:cNvSpPr/>
          <p:nvPr/>
        </p:nvSpPr>
        <p:spPr>
          <a:xfrm>
            <a:off x="1573464" y="2490746"/>
            <a:ext cx="1080000" cy="1080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487697B0-45BB-4F2D-B95A-B8F1F75824DE}"/>
              </a:ext>
            </a:extLst>
          </p:cNvPr>
          <p:cNvSpPr/>
          <p:nvPr/>
        </p:nvSpPr>
        <p:spPr>
          <a:xfrm>
            <a:off x="493464" y="3564313"/>
            <a:ext cx="1080000" cy="1080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2F0CB576-4095-4318-9020-A413E0A5C219}"/>
              </a:ext>
            </a:extLst>
          </p:cNvPr>
          <p:cNvSpPr/>
          <p:nvPr/>
        </p:nvSpPr>
        <p:spPr>
          <a:xfrm>
            <a:off x="1579291" y="4640586"/>
            <a:ext cx="1080000" cy="10800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3802F847-3297-4A70-9E88-E179861C0BB5}"/>
              </a:ext>
            </a:extLst>
          </p:cNvPr>
          <p:cNvSpPr/>
          <p:nvPr/>
        </p:nvSpPr>
        <p:spPr>
          <a:xfrm>
            <a:off x="2658697" y="1410746"/>
            <a:ext cx="1080000" cy="1080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78B3FE37-752F-4BF1-9839-F6B79B57BA59}"/>
              </a:ext>
            </a:extLst>
          </p:cNvPr>
          <p:cNvSpPr/>
          <p:nvPr/>
        </p:nvSpPr>
        <p:spPr>
          <a:xfrm>
            <a:off x="2663870" y="3574473"/>
            <a:ext cx="1080000" cy="108000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dirty="0"/>
          </a:p>
        </p:txBody>
      </p:sp>
      <p:sp>
        <p:nvSpPr>
          <p:cNvPr id="16" name="Rectangle 15">
            <a:extLst>
              <a:ext uri="{FF2B5EF4-FFF2-40B4-BE49-F238E27FC236}">
                <a16:creationId xmlns:a16="http://schemas.microsoft.com/office/drawing/2014/main" id="{4A41F2EE-0D10-4B6E-93C3-E4192EE32234}"/>
              </a:ext>
            </a:extLst>
          </p:cNvPr>
          <p:cNvSpPr/>
          <p:nvPr/>
        </p:nvSpPr>
        <p:spPr>
          <a:xfrm>
            <a:off x="1582941" y="1408040"/>
            <a:ext cx="1080000" cy="1080000"/>
          </a:xfrm>
          <a:prstGeom prst="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590F76AF-DF95-4363-85A7-1241A7610191}"/>
              </a:ext>
            </a:extLst>
          </p:cNvPr>
          <p:cNvSpPr/>
          <p:nvPr/>
        </p:nvSpPr>
        <p:spPr>
          <a:xfrm>
            <a:off x="493464" y="2490746"/>
            <a:ext cx="1080000" cy="1080000"/>
          </a:xfrm>
          <a:prstGeom prst="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sp>
        <p:nvSpPr>
          <p:cNvPr id="26" name="Rectangle 25">
            <a:extLst>
              <a:ext uri="{FF2B5EF4-FFF2-40B4-BE49-F238E27FC236}">
                <a16:creationId xmlns:a16="http://schemas.microsoft.com/office/drawing/2014/main" id="{60AD12DA-2C96-49FF-83E7-923FBFB74D01}"/>
              </a:ext>
            </a:extLst>
          </p:cNvPr>
          <p:cNvSpPr/>
          <p:nvPr/>
        </p:nvSpPr>
        <p:spPr>
          <a:xfrm>
            <a:off x="2647331" y="4654473"/>
            <a:ext cx="1080000" cy="1080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28" name="Rectangle 27">
            <a:extLst>
              <a:ext uri="{FF2B5EF4-FFF2-40B4-BE49-F238E27FC236}">
                <a16:creationId xmlns:a16="http://schemas.microsoft.com/office/drawing/2014/main" id="{AB6156A4-76FB-4212-B7B0-591DA1C3BDE8}"/>
              </a:ext>
            </a:extLst>
          </p:cNvPr>
          <p:cNvSpPr/>
          <p:nvPr/>
        </p:nvSpPr>
        <p:spPr>
          <a:xfrm>
            <a:off x="1582724" y="3570746"/>
            <a:ext cx="1080000" cy="1080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30" name="Rectangle 29">
            <a:extLst>
              <a:ext uri="{FF2B5EF4-FFF2-40B4-BE49-F238E27FC236}">
                <a16:creationId xmlns:a16="http://schemas.microsoft.com/office/drawing/2014/main" id="{5EB21A94-0C35-4441-8CD4-450177C03315}"/>
              </a:ext>
            </a:extLst>
          </p:cNvPr>
          <p:cNvSpPr/>
          <p:nvPr/>
        </p:nvSpPr>
        <p:spPr>
          <a:xfrm>
            <a:off x="489131" y="4640586"/>
            <a:ext cx="1080000" cy="1080000"/>
          </a:xfrm>
          <a:prstGeom prst="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dirty="0"/>
          </a:p>
        </p:txBody>
      </p:sp>
      <p:sp>
        <p:nvSpPr>
          <p:cNvPr id="32" name="Rectangle 31">
            <a:extLst>
              <a:ext uri="{FF2B5EF4-FFF2-40B4-BE49-F238E27FC236}">
                <a16:creationId xmlns:a16="http://schemas.microsoft.com/office/drawing/2014/main" id="{B3A8B9F5-59E9-4F6B-974B-73F479E33F30}"/>
              </a:ext>
            </a:extLst>
          </p:cNvPr>
          <p:cNvSpPr/>
          <p:nvPr/>
        </p:nvSpPr>
        <p:spPr>
          <a:xfrm>
            <a:off x="2651533" y="2490746"/>
            <a:ext cx="1080000" cy="1080000"/>
          </a:xfrm>
          <a:prstGeom prst="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33" name="Rectangle 32">
            <a:extLst>
              <a:ext uri="{FF2B5EF4-FFF2-40B4-BE49-F238E27FC236}">
                <a16:creationId xmlns:a16="http://schemas.microsoft.com/office/drawing/2014/main" id="{B849DA01-259A-4572-BBDB-2D616A61790E}"/>
              </a:ext>
            </a:extLst>
          </p:cNvPr>
          <p:cNvSpPr/>
          <p:nvPr/>
        </p:nvSpPr>
        <p:spPr>
          <a:xfrm>
            <a:off x="498697" y="1408040"/>
            <a:ext cx="3240000" cy="43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388795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implement, stationary, pencil, crayon&#10;&#10;Description automatically generated">
            <a:extLst>
              <a:ext uri="{FF2B5EF4-FFF2-40B4-BE49-F238E27FC236}">
                <a16:creationId xmlns:a16="http://schemas.microsoft.com/office/drawing/2014/main" id="{E0229FF4-24C6-4E87-91B4-13B31DCD48CD}"/>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81C8D103-2680-4F30-A471-54A2BFD4C7FB}"/>
              </a:ext>
            </a:extLst>
          </p:cNvPr>
          <p:cNvSpPr>
            <a:spLocks noGrp="1"/>
          </p:cNvSpPr>
          <p:nvPr>
            <p:ph type="title"/>
          </p:nvPr>
        </p:nvSpPr>
        <p:spPr>
          <a:xfrm>
            <a:off x="838200" y="365125"/>
            <a:ext cx="10515600" cy="1325563"/>
          </a:xfrm>
        </p:spPr>
        <p:txBody>
          <a:bodyPr>
            <a:normAutofit/>
          </a:bodyPr>
          <a:lstStyle/>
          <a:p>
            <a:r>
              <a:rPr lang="en-US">
                <a:solidFill>
                  <a:srgbClr val="FFFFFF"/>
                </a:solidFill>
              </a:rPr>
              <a:t>Crayon Rock Cycle Experiment </a:t>
            </a:r>
            <a:endParaRPr lang="en-CA">
              <a:solidFill>
                <a:srgbClr val="FFFFFF"/>
              </a:solidFill>
            </a:endParaRPr>
          </a:p>
        </p:txBody>
      </p:sp>
      <p:sp>
        <p:nvSpPr>
          <p:cNvPr id="14" name="Content Placeholder 13">
            <a:extLst>
              <a:ext uri="{FF2B5EF4-FFF2-40B4-BE49-F238E27FC236}">
                <a16:creationId xmlns:a16="http://schemas.microsoft.com/office/drawing/2014/main" id="{B8D0C09E-764E-4E2D-B4D8-629AA7F17290}"/>
              </a:ext>
            </a:extLst>
          </p:cNvPr>
          <p:cNvSpPr>
            <a:spLocks noGrp="1"/>
          </p:cNvSpPr>
          <p:nvPr>
            <p:ph idx="1"/>
          </p:nvPr>
        </p:nvSpPr>
        <p:spPr>
          <a:xfrm>
            <a:off x="838200" y="1825625"/>
            <a:ext cx="10515600" cy="4351338"/>
          </a:xfrm>
        </p:spPr>
        <p:txBody>
          <a:bodyPr>
            <a:normAutofit/>
          </a:bodyPr>
          <a:lstStyle/>
          <a:p>
            <a:pPr marL="0" indent="0">
              <a:buNone/>
            </a:pPr>
            <a:r>
              <a:rPr lang="en-US" sz="2400" b="1" u="sng" dirty="0">
                <a:solidFill>
                  <a:srgbClr val="FFFFFF"/>
                </a:solidFill>
              </a:rPr>
              <a:t>Vocabulary:</a:t>
            </a:r>
          </a:p>
          <a:p>
            <a:pPr algn="l"/>
            <a:r>
              <a:rPr lang="en-US" sz="2400" b="0" i="1" u="none" strike="noStrike" baseline="0" dirty="0">
                <a:latin typeface="Merriweather"/>
              </a:rPr>
              <a:t>Igneous rock: </a:t>
            </a:r>
            <a:r>
              <a:rPr lang="en-US" sz="2400" b="0" i="0" u="none" strike="noStrike" baseline="0" dirty="0">
                <a:latin typeface="Merriweather"/>
              </a:rPr>
              <a:t>formed from the cooling and crystallization of magma and lava</a:t>
            </a:r>
          </a:p>
          <a:p>
            <a:pPr algn="l"/>
            <a:r>
              <a:rPr lang="en-US" sz="2400" b="0" i="1" u="none" strike="noStrike" baseline="0" dirty="0">
                <a:latin typeface="Merriweather"/>
              </a:rPr>
              <a:t>Sedimentary rock</a:t>
            </a:r>
            <a:r>
              <a:rPr lang="en-US" sz="2400" b="0" i="0" u="none" strike="noStrike" baseline="0" dirty="0">
                <a:latin typeface="Merriweather"/>
              </a:rPr>
              <a:t>: formed when sediments (small pieces of rock) are compacted and cemented </a:t>
            </a:r>
            <a:r>
              <a:rPr lang="en-CA" sz="2400" b="0" i="0" u="none" strike="noStrike" baseline="0" dirty="0">
                <a:latin typeface="Merriweather"/>
              </a:rPr>
              <a:t>together (lithified)</a:t>
            </a:r>
          </a:p>
          <a:p>
            <a:pPr algn="l"/>
            <a:r>
              <a:rPr lang="en-US" sz="2400" b="0" i="1" u="none" strike="noStrike" baseline="0" dirty="0">
                <a:latin typeface="Merriweather"/>
              </a:rPr>
              <a:t>Metamorphic rock: </a:t>
            </a:r>
            <a:r>
              <a:rPr lang="en-US" sz="2400" b="0" i="0" u="none" strike="noStrike" baseline="0" dirty="0">
                <a:latin typeface="Merriweather"/>
              </a:rPr>
              <a:t>formed when rocks undergo heat and pressure</a:t>
            </a:r>
          </a:p>
          <a:p>
            <a:pPr algn="l"/>
            <a:r>
              <a:rPr lang="en-US" sz="2400" b="0" i="1" u="none" strike="noStrike" baseline="0" dirty="0">
                <a:latin typeface="Merriweather"/>
              </a:rPr>
              <a:t>Weathering: </a:t>
            </a:r>
            <a:r>
              <a:rPr lang="en-US" sz="2400" b="0" i="0" u="none" strike="noStrike" baseline="0" dirty="0">
                <a:latin typeface="Merriweather"/>
              </a:rPr>
              <a:t>the wearing away or breaking down of rocks by wind, water, sand, and chemicals</a:t>
            </a:r>
          </a:p>
          <a:p>
            <a:pPr algn="l"/>
            <a:r>
              <a:rPr lang="en-US" sz="2400" b="0" i="1" u="none" strike="noStrike" baseline="0" dirty="0">
                <a:latin typeface="Merriweather"/>
              </a:rPr>
              <a:t>Erosion</a:t>
            </a:r>
            <a:r>
              <a:rPr lang="en-US" sz="2400" b="0" i="0" u="none" strike="noStrike" baseline="0" dirty="0">
                <a:latin typeface="Merriweather"/>
              </a:rPr>
              <a:t>: the movement of sediments produced after weathering, usually by wind, water, and </a:t>
            </a:r>
            <a:r>
              <a:rPr lang="en-CA" sz="2400" b="0" i="0" u="none" strike="noStrike" baseline="0" dirty="0">
                <a:latin typeface="Merriweather"/>
              </a:rPr>
              <a:t>gravity.</a:t>
            </a:r>
          </a:p>
          <a:p>
            <a:pPr algn="l"/>
            <a:r>
              <a:rPr lang="en-US" sz="2400" b="0" i="1" u="none" strike="noStrike" baseline="0" dirty="0">
                <a:latin typeface="Merriweather"/>
              </a:rPr>
              <a:t>Deposition: </a:t>
            </a:r>
            <a:r>
              <a:rPr lang="en-US" sz="2400" b="0" i="0" u="none" strike="noStrike" baseline="0" dirty="0">
                <a:latin typeface="Merriweather"/>
              </a:rPr>
              <a:t>when sediments are dropped off in a new location after erosion</a:t>
            </a:r>
            <a:endParaRPr lang="en-US" sz="3200" b="0" i="0" dirty="0">
              <a:solidFill>
                <a:srgbClr val="FFFFFF"/>
              </a:solidFill>
              <a:effectLst/>
              <a:latin typeface="Merriweather"/>
            </a:endParaRPr>
          </a:p>
        </p:txBody>
      </p:sp>
      <p:sp>
        <p:nvSpPr>
          <p:cNvPr id="10" name="TextBox 9">
            <a:extLst>
              <a:ext uri="{FF2B5EF4-FFF2-40B4-BE49-F238E27FC236}">
                <a16:creationId xmlns:a16="http://schemas.microsoft.com/office/drawing/2014/main" id="{3B0884B9-F11B-47A3-8286-763EB9859577}"/>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www.allwhitebackground.com/crayons.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3642610407"/>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implement, stationary, pencil, crayon&#10;&#10;Description automatically generated">
            <a:extLst>
              <a:ext uri="{FF2B5EF4-FFF2-40B4-BE49-F238E27FC236}">
                <a16:creationId xmlns:a16="http://schemas.microsoft.com/office/drawing/2014/main" id="{E0229FF4-24C6-4E87-91B4-13B31DCD48CD}"/>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81C8D103-2680-4F30-A471-54A2BFD4C7FB}"/>
              </a:ext>
            </a:extLst>
          </p:cNvPr>
          <p:cNvSpPr>
            <a:spLocks noGrp="1"/>
          </p:cNvSpPr>
          <p:nvPr>
            <p:ph type="title"/>
          </p:nvPr>
        </p:nvSpPr>
        <p:spPr>
          <a:xfrm>
            <a:off x="838200" y="365125"/>
            <a:ext cx="10515600" cy="1325563"/>
          </a:xfrm>
        </p:spPr>
        <p:txBody>
          <a:bodyPr>
            <a:normAutofit/>
          </a:bodyPr>
          <a:lstStyle/>
          <a:p>
            <a:r>
              <a:rPr lang="en-US">
                <a:solidFill>
                  <a:srgbClr val="FFFFFF"/>
                </a:solidFill>
              </a:rPr>
              <a:t>Crayon Rock Cycle Experiment </a:t>
            </a:r>
            <a:endParaRPr lang="en-CA">
              <a:solidFill>
                <a:srgbClr val="FFFFFF"/>
              </a:solidFill>
            </a:endParaRPr>
          </a:p>
        </p:txBody>
      </p:sp>
      <p:sp>
        <p:nvSpPr>
          <p:cNvPr id="14" name="Content Placeholder 13">
            <a:extLst>
              <a:ext uri="{FF2B5EF4-FFF2-40B4-BE49-F238E27FC236}">
                <a16:creationId xmlns:a16="http://schemas.microsoft.com/office/drawing/2014/main" id="{B8D0C09E-764E-4E2D-B4D8-629AA7F17290}"/>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sz="2400" b="1" u="sng" dirty="0">
                <a:solidFill>
                  <a:srgbClr val="FFFFFF"/>
                </a:solidFill>
              </a:rPr>
              <a:t>Instructions Page 1:</a:t>
            </a:r>
          </a:p>
          <a:p>
            <a:pPr marL="355600" indent="-355600"/>
            <a:r>
              <a:rPr lang="en-US" sz="2000" b="0" i="0" dirty="0">
                <a:solidFill>
                  <a:srgbClr val="FFFFFF"/>
                </a:solidFill>
                <a:effectLst/>
              </a:rPr>
              <a:t>Gather all your materials and put on your safety equipment </a:t>
            </a:r>
          </a:p>
          <a:p>
            <a:pPr marL="0" indent="0" algn="l">
              <a:buNone/>
            </a:pPr>
            <a:endParaRPr lang="en-CA" sz="2000" b="0" i="1" u="none" strike="noStrike" baseline="0" dirty="0"/>
          </a:p>
          <a:p>
            <a:pPr marL="0" indent="0" algn="l">
              <a:buNone/>
            </a:pPr>
            <a:r>
              <a:rPr lang="en-CA" sz="2000" b="0" i="1" u="none" strike="noStrike" baseline="0" dirty="0"/>
              <a:t>Making Sedimentary Rock-Part 1</a:t>
            </a:r>
          </a:p>
          <a:p>
            <a:pPr marL="342900" indent="-342900" algn="l">
              <a:buFont typeface="+mj-lt"/>
              <a:buAutoNum type="arabicPeriod"/>
            </a:pPr>
            <a:r>
              <a:rPr lang="en-US" sz="2000" b="0" i="0" u="none" strike="noStrike" baseline="0" dirty="0"/>
              <a:t>In nature, rocks are broken down by the forces of nature. In this simulation the </a:t>
            </a:r>
            <a:r>
              <a:rPr lang="en-US" sz="2000" b="1" i="0" u="none" strike="noStrike" baseline="0" dirty="0"/>
              <a:t>crayons </a:t>
            </a:r>
            <a:r>
              <a:rPr lang="en-US" sz="2000" b="0" i="0" u="none" strike="noStrike" baseline="0" dirty="0"/>
              <a:t>represent rocks and the </a:t>
            </a:r>
            <a:r>
              <a:rPr lang="en-US" sz="2000" b="1" i="0" u="none" strike="noStrike" baseline="0" dirty="0"/>
              <a:t>coin </a:t>
            </a:r>
            <a:r>
              <a:rPr lang="en-US" sz="2000" b="0" i="0" u="none" strike="noStrike" baseline="0" dirty="0"/>
              <a:t>represents a weathering agent (wind, sun, ice, rain) that cause rocks to break down into </a:t>
            </a:r>
            <a:r>
              <a:rPr lang="en-CA" sz="2000" b="0" i="0" u="none" strike="noStrike" baseline="0" dirty="0"/>
              <a:t>smaller pieces.</a:t>
            </a:r>
          </a:p>
          <a:p>
            <a:pPr marL="342900" indent="-342900" algn="l">
              <a:buFont typeface="+mj-lt"/>
              <a:buAutoNum type="arabicPeriod"/>
            </a:pPr>
            <a:r>
              <a:rPr lang="en-US" sz="2000" b="0" i="0" u="none" strike="noStrike" baseline="0" dirty="0"/>
              <a:t>Each partner needs to weather their rock. In other words, use a coin to shave your crayons into small pieces. Collect the shavings on a paper towel. Be as neat as you can.</a:t>
            </a:r>
          </a:p>
          <a:p>
            <a:pPr marL="342900" indent="-342900" algn="l">
              <a:buFont typeface="+mj-lt"/>
              <a:buAutoNum type="arabicPeriod"/>
            </a:pPr>
            <a:r>
              <a:rPr lang="en-US" sz="2000" b="0" i="0" u="none" strike="noStrike" baseline="0" dirty="0"/>
              <a:t>Answer these questions about your weathered rocks:</a:t>
            </a:r>
          </a:p>
          <a:p>
            <a:pPr marL="800100" lvl="1" indent="-342900">
              <a:buFont typeface="+mj-lt"/>
              <a:buAutoNum type="alphaLcPeriod"/>
            </a:pPr>
            <a:r>
              <a:rPr lang="en-US" sz="2000" b="0" i="0" u="none" strike="noStrike" baseline="0" dirty="0"/>
              <a:t>What do the different colored crayons represent?</a:t>
            </a:r>
          </a:p>
          <a:p>
            <a:pPr marL="800100" lvl="1" indent="-342900">
              <a:buFont typeface="+mj-lt"/>
              <a:buAutoNum type="alphaLcPeriod"/>
            </a:pPr>
            <a:r>
              <a:rPr lang="en-US" sz="2000" b="0" i="0" u="none" strike="noStrike" baseline="0" dirty="0"/>
              <a:t>What happens to the rock when it is weathered?</a:t>
            </a:r>
          </a:p>
          <a:p>
            <a:pPr marL="800100" lvl="1" indent="-342900">
              <a:buFont typeface="+mj-lt"/>
              <a:buAutoNum type="alphaLcPeriod"/>
            </a:pPr>
            <a:r>
              <a:rPr lang="en-US" sz="2000" b="0" i="0" u="none" strike="noStrike" baseline="0" dirty="0"/>
              <a:t>Are the fragments all the same size or shape? Describe.</a:t>
            </a:r>
          </a:p>
          <a:p>
            <a:pPr marL="800100" lvl="1" indent="-342900">
              <a:buFont typeface="+mj-lt"/>
              <a:buAutoNum type="alphaLcPeriod"/>
            </a:pPr>
            <a:r>
              <a:rPr lang="en-US" sz="1800" b="0" i="0" u="none" strike="noStrike" baseline="0" dirty="0">
                <a:latin typeface="TimesNewRomanPSMT"/>
              </a:rPr>
              <a:t>Would you expect all rock fragments in nature to be the same size and shape?</a:t>
            </a:r>
          </a:p>
          <a:p>
            <a:pPr marL="800100" lvl="1" indent="-342900">
              <a:buFont typeface="+mj-lt"/>
              <a:buAutoNum type="alphaLcPeriod"/>
            </a:pPr>
            <a:r>
              <a:rPr lang="en-US" sz="1800" b="0" i="0" u="none" strike="noStrike" baseline="0" dirty="0">
                <a:latin typeface="TimesNewRomanPSMT"/>
              </a:rPr>
              <a:t>Identify 3 weathering agents (natural ways to weather a rock).</a:t>
            </a:r>
            <a:endParaRPr lang="en-US" sz="2000" b="0" i="0" dirty="0">
              <a:solidFill>
                <a:srgbClr val="FFFFFF"/>
              </a:solidFill>
              <a:effectLst/>
            </a:endParaRPr>
          </a:p>
        </p:txBody>
      </p:sp>
      <p:sp>
        <p:nvSpPr>
          <p:cNvPr id="10" name="TextBox 9">
            <a:extLst>
              <a:ext uri="{FF2B5EF4-FFF2-40B4-BE49-F238E27FC236}">
                <a16:creationId xmlns:a16="http://schemas.microsoft.com/office/drawing/2014/main" id="{3B0884B9-F11B-47A3-8286-763EB9859577}"/>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www.allwhitebackground.com/crayons.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14901518"/>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implement, stationary, pencil, crayon&#10;&#10;Description automatically generated">
            <a:extLst>
              <a:ext uri="{FF2B5EF4-FFF2-40B4-BE49-F238E27FC236}">
                <a16:creationId xmlns:a16="http://schemas.microsoft.com/office/drawing/2014/main" id="{E0229FF4-24C6-4E87-91B4-13B31DCD48CD}"/>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81C8D103-2680-4F30-A471-54A2BFD4C7FB}"/>
              </a:ext>
            </a:extLst>
          </p:cNvPr>
          <p:cNvSpPr>
            <a:spLocks noGrp="1"/>
          </p:cNvSpPr>
          <p:nvPr>
            <p:ph type="title"/>
          </p:nvPr>
        </p:nvSpPr>
        <p:spPr>
          <a:xfrm>
            <a:off x="838200" y="106050"/>
            <a:ext cx="10515600" cy="549275"/>
          </a:xfrm>
        </p:spPr>
        <p:txBody>
          <a:bodyPr>
            <a:normAutofit fontScale="90000"/>
          </a:bodyPr>
          <a:lstStyle/>
          <a:p>
            <a:r>
              <a:rPr lang="en-US" dirty="0">
                <a:solidFill>
                  <a:srgbClr val="FFFFFF"/>
                </a:solidFill>
              </a:rPr>
              <a:t>Crayon Rock Cycle Experiment </a:t>
            </a:r>
            <a:endParaRPr lang="en-CA" dirty="0">
              <a:solidFill>
                <a:srgbClr val="FFFFFF"/>
              </a:solidFill>
            </a:endParaRPr>
          </a:p>
        </p:txBody>
      </p:sp>
      <p:sp>
        <p:nvSpPr>
          <p:cNvPr id="14" name="Content Placeholder 13">
            <a:extLst>
              <a:ext uri="{FF2B5EF4-FFF2-40B4-BE49-F238E27FC236}">
                <a16:creationId xmlns:a16="http://schemas.microsoft.com/office/drawing/2014/main" id="{B8D0C09E-764E-4E2D-B4D8-629AA7F17290}"/>
              </a:ext>
            </a:extLst>
          </p:cNvPr>
          <p:cNvSpPr>
            <a:spLocks noGrp="1"/>
          </p:cNvSpPr>
          <p:nvPr>
            <p:ph idx="1"/>
          </p:nvPr>
        </p:nvSpPr>
        <p:spPr>
          <a:xfrm>
            <a:off x="254000" y="761366"/>
            <a:ext cx="11856720" cy="6005194"/>
          </a:xfrm>
        </p:spPr>
        <p:txBody>
          <a:bodyPr>
            <a:normAutofit/>
          </a:bodyPr>
          <a:lstStyle/>
          <a:p>
            <a:pPr marL="0" indent="0">
              <a:buNone/>
            </a:pPr>
            <a:r>
              <a:rPr lang="en-US" sz="2400" b="1" u="sng" dirty="0">
                <a:solidFill>
                  <a:srgbClr val="FFFFFF"/>
                </a:solidFill>
              </a:rPr>
              <a:t>Instructions Page 2:</a:t>
            </a:r>
          </a:p>
          <a:p>
            <a:pPr marL="0" indent="0" algn="l">
              <a:buNone/>
            </a:pPr>
            <a:r>
              <a:rPr lang="en-CA" sz="2400" b="0" i="1" u="none" strike="noStrike" baseline="0" dirty="0">
                <a:latin typeface="Merriweather"/>
              </a:rPr>
              <a:t>Making Sedimentary Rock-Part 1 continued </a:t>
            </a:r>
          </a:p>
          <a:p>
            <a:pPr marL="457200" indent="-457200" algn="l">
              <a:buFont typeface="+mj-lt"/>
              <a:buAutoNum type="arabicPeriod" startAt="4"/>
            </a:pPr>
            <a:r>
              <a:rPr lang="en-US" sz="2100" b="0" i="0" u="none" strike="noStrike" baseline="0" dirty="0">
                <a:latin typeface="TimesNewRomanPSMT"/>
              </a:rPr>
              <a:t>Once rock fragments have been created, they are usually moved (</a:t>
            </a:r>
            <a:r>
              <a:rPr lang="en-US" sz="2100" b="0" i="1" u="none" strike="noStrike" baseline="0" dirty="0">
                <a:latin typeface="TimesNewRomanPS-ItalicMT"/>
              </a:rPr>
              <a:t>eroded) </a:t>
            </a:r>
            <a:r>
              <a:rPr lang="en-US" sz="2100" b="0" i="0" u="none" strike="noStrike" baseline="0" dirty="0">
                <a:latin typeface="TimesNewRomanPSMT"/>
              </a:rPr>
              <a:t>by some force of nature like gravity and dropped in a new location (</a:t>
            </a:r>
            <a:r>
              <a:rPr lang="en-US" sz="2100" b="0" i="1" u="none" strike="noStrike" baseline="0" dirty="0">
                <a:latin typeface="TimesNewRomanPS-ItalicMT"/>
              </a:rPr>
              <a:t>deposition</a:t>
            </a:r>
            <a:r>
              <a:rPr lang="en-US" sz="2100" b="0" i="0" u="none" strike="noStrike" baseline="0" dirty="0">
                <a:latin typeface="TimesNewRomanPSMT"/>
              </a:rPr>
              <a:t>). Here you will act as a depositional force.</a:t>
            </a:r>
          </a:p>
          <a:p>
            <a:pPr marL="457200" indent="-457200" algn="l">
              <a:buFont typeface="+mj-lt"/>
              <a:buAutoNum type="arabicPeriod" startAt="4"/>
            </a:pPr>
            <a:r>
              <a:rPr lang="en-US" sz="2100" b="0" i="0" u="none" strike="noStrike" baseline="0" dirty="0">
                <a:latin typeface="TimesNewRomanPSMT"/>
              </a:rPr>
              <a:t>Each lab partner, in turn, should move (</a:t>
            </a:r>
            <a:r>
              <a:rPr lang="en-US" sz="2100" b="0" i="1" u="none" strike="noStrike" baseline="0" dirty="0">
                <a:latin typeface="TimesNewRomanPS-ItalicMT"/>
              </a:rPr>
              <a:t>erode) </a:t>
            </a:r>
            <a:r>
              <a:rPr lang="en-US" sz="2100" b="0" i="0" u="none" strike="noStrike" baseline="0" dirty="0">
                <a:latin typeface="TimesNewRomanPSMT"/>
              </a:rPr>
              <a:t>and lay down (</a:t>
            </a:r>
            <a:r>
              <a:rPr lang="en-US" sz="2100" b="0" i="1" u="none" strike="noStrike" baseline="0" dirty="0">
                <a:latin typeface="TimesNewRomanPS-ItalicMT"/>
              </a:rPr>
              <a:t>deposit</a:t>
            </a:r>
            <a:r>
              <a:rPr lang="en-US" sz="2100" b="0" i="0" u="none" strike="noStrike" baseline="0" dirty="0">
                <a:latin typeface="TimesNewRomanPSMT"/>
              </a:rPr>
              <a:t>) the rock fragments in a neat pile in the center of the foil. Set each new pile on top of the previous ones.</a:t>
            </a:r>
          </a:p>
          <a:p>
            <a:pPr marL="457200" indent="-457200" algn="l">
              <a:buFont typeface="+mj-lt"/>
              <a:buAutoNum type="arabicPeriod" startAt="4"/>
            </a:pPr>
            <a:r>
              <a:rPr lang="en-US" sz="2100" b="0" i="0" u="none" strike="noStrike" baseline="0" dirty="0">
                <a:latin typeface="TimesNewRomanPSMT"/>
              </a:rPr>
              <a:t>Answer the following questions:</a:t>
            </a:r>
          </a:p>
          <a:p>
            <a:pPr marL="914400" lvl="1" indent="-457200">
              <a:buFont typeface="+mj-lt"/>
              <a:buAutoNum type="alphaLcPeriod"/>
            </a:pPr>
            <a:r>
              <a:rPr lang="en-US" sz="1700" b="0" i="0" u="none" strike="noStrike" baseline="0" dirty="0">
                <a:latin typeface="TimesNewRomanPSMT"/>
              </a:rPr>
              <a:t>Describe the shape and size of spaces between your rock (crayon) pieces. Are they large or small and irregular or regular shaped?</a:t>
            </a:r>
          </a:p>
          <a:p>
            <a:pPr marL="914400" lvl="1" indent="-457200">
              <a:buFont typeface="+mj-lt"/>
              <a:buAutoNum type="alphaLcPeriod"/>
            </a:pPr>
            <a:r>
              <a:rPr lang="en-US" sz="1700" b="0" i="0" u="none" strike="noStrike" baseline="0" dirty="0">
                <a:latin typeface="TimesNewRomanPSMT"/>
              </a:rPr>
              <a:t>What happens to the sediments during erosion?</a:t>
            </a:r>
          </a:p>
          <a:p>
            <a:pPr marL="914400" lvl="1" indent="-457200">
              <a:buFont typeface="+mj-lt"/>
              <a:buAutoNum type="alphaLcPeriod"/>
            </a:pPr>
            <a:r>
              <a:rPr lang="en-US" sz="1700" b="0" i="0" u="none" strike="noStrike" baseline="0" dirty="0">
                <a:latin typeface="TimesNewRomanPSMT"/>
              </a:rPr>
              <a:t>Identify 3 erosion agents.</a:t>
            </a:r>
          </a:p>
          <a:p>
            <a:pPr marL="914400" lvl="1" indent="-457200">
              <a:buFont typeface="+mj-lt"/>
              <a:buAutoNum type="alphaLcPeriod"/>
            </a:pPr>
            <a:r>
              <a:rPr lang="en-US" sz="1700" b="0" i="0" u="none" strike="noStrike" baseline="0" dirty="0">
                <a:latin typeface="TimesNewRomanPSMT"/>
              </a:rPr>
              <a:t>What happens to the sediments during deposition?</a:t>
            </a:r>
          </a:p>
          <a:p>
            <a:pPr marL="457200" indent="-457200" algn="l">
              <a:buFont typeface="+mj-lt"/>
              <a:buAutoNum type="arabicPeriod" startAt="4"/>
            </a:pPr>
            <a:r>
              <a:rPr lang="en-US" sz="2100" b="0" i="0" u="none" strike="noStrike" baseline="0" dirty="0">
                <a:latin typeface="TimesNewRomanPSMT"/>
              </a:rPr>
              <a:t>This part of the simulation requires you to understand the cementation process. Spaces between the fragments are </a:t>
            </a:r>
            <a:r>
              <a:rPr lang="en-US" sz="2100" b="1" i="0" u="none" strike="noStrike" baseline="0" dirty="0">
                <a:latin typeface="TimesNewRomanPS-BoldMT"/>
              </a:rPr>
              <a:t>reduced in size by pressure </a:t>
            </a:r>
            <a:r>
              <a:rPr lang="en-US" sz="2100" b="0" i="0" u="none" strike="noStrike" baseline="0" dirty="0">
                <a:latin typeface="TimesNewRomanPSMT"/>
              </a:rPr>
              <a:t>(</a:t>
            </a:r>
            <a:r>
              <a:rPr lang="en-US" sz="2100" b="0" i="1" u="none" strike="noStrike" baseline="0" dirty="0">
                <a:latin typeface="TimesNewRomanPS-ItalicMT"/>
              </a:rPr>
              <a:t>compaction</a:t>
            </a:r>
            <a:r>
              <a:rPr lang="en-US" sz="2100" b="0" i="0" u="none" strike="noStrike" baseline="0" dirty="0">
                <a:latin typeface="TimesNewRomanPSMT"/>
              </a:rPr>
              <a:t>) and </a:t>
            </a:r>
            <a:r>
              <a:rPr lang="en-US" sz="2100" b="1" i="0" u="none" strike="noStrike" baseline="0" dirty="0">
                <a:latin typeface="TimesNewRomanPS-BoldMT"/>
              </a:rPr>
              <a:t>filled in with cementing agents </a:t>
            </a:r>
            <a:r>
              <a:rPr lang="en-US" sz="2100" b="0" i="0" u="none" strike="noStrike" baseline="0" dirty="0">
                <a:latin typeface="TimesNewRomanPSMT"/>
              </a:rPr>
              <a:t>(</a:t>
            </a:r>
            <a:r>
              <a:rPr lang="en-US" sz="2100" b="0" i="1" u="none" strike="noStrike" baseline="0" dirty="0">
                <a:latin typeface="TimesNewRomanPS-ItalicMT"/>
              </a:rPr>
              <a:t>cementation</a:t>
            </a:r>
            <a:r>
              <a:rPr lang="en-US" sz="2100" b="0" i="0" u="none" strike="noStrike" baseline="0" dirty="0">
                <a:latin typeface="TimesNewRomanPSMT"/>
              </a:rPr>
              <a:t>). This simulation will not add cementing agents. It will only simulate compaction. The compaction process occurs as sediment layers are continually covered by new layers of sediments. The lower layers become compacted by the weight of the new layers above</a:t>
            </a:r>
            <a:r>
              <a:rPr lang="en-US" sz="1800" b="0" i="0" u="none" strike="noStrike" baseline="0" dirty="0">
                <a:latin typeface="TimesNewRomanPSMT"/>
              </a:rPr>
              <a:t>.</a:t>
            </a:r>
            <a:endParaRPr lang="en-CA" sz="2400" b="0" i="1" u="none" strike="noStrike" baseline="0" dirty="0">
              <a:latin typeface="Merriweather"/>
            </a:endParaRPr>
          </a:p>
          <a:p>
            <a:pPr marL="0" indent="0" algn="l">
              <a:buNone/>
            </a:pPr>
            <a:endParaRPr lang="en-CA" sz="2400" b="0" i="1" u="none" strike="noStrike" baseline="0" dirty="0">
              <a:latin typeface="Merriweather"/>
            </a:endParaRPr>
          </a:p>
        </p:txBody>
      </p:sp>
      <p:sp>
        <p:nvSpPr>
          <p:cNvPr id="10" name="TextBox 9">
            <a:extLst>
              <a:ext uri="{FF2B5EF4-FFF2-40B4-BE49-F238E27FC236}">
                <a16:creationId xmlns:a16="http://schemas.microsoft.com/office/drawing/2014/main" id="{3B0884B9-F11B-47A3-8286-763EB9859577}"/>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www.allwhitebackground.com/crayons.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3751977928"/>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implement, stationary, pencil, crayon&#10;&#10;Description automatically generated">
            <a:extLst>
              <a:ext uri="{FF2B5EF4-FFF2-40B4-BE49-F238E27FC236}">
                <a16:creationId xmlns:a16="http://schemas.microsoft.com/office/drawing/2014/main" id="{E0229FF4-24C6-4E87-91B4-13B31DCD48CD}"/>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81C8D103-2680-4F30-A471-54A2BFD4C7FB}"/>
              </a:ext>
            </a:extLst>
          </p:cNvPr>
          <p:cNvSpPr>
            <a:spLocks noGrp="1"/>
          </p:cNvSpPr>
          <p:nvPr>
            <p:ph type="title"/>
          </p:nvPr>
        </p:nvSpPr>
        <p:spPr>
          <a:xfrm>
            <a:off x="838200" y="106050"/>
            <a:ext cx="10515600" cy="549275"/>
          </a:xfrm>
        </p:spPr>
        <p:txBody>
          <a:bodyPr>
            <a:normAutofit fontScale="90000"/>
          </a:bodyPr>
          <a:lstStyle/>
          <a:p>
            <a:r>
              <a:rPr lang="en-US" dirty="0">
                <a:solidFill>
                  <a:srgbClr val="FFFFFF"/>
                </a:solidFill>
              </a:rPr>
              <a:t>Crayon Rock Cycle Experiment </a:t>
            </a:r>
            <a:endParaRPr lang="en-CA" dirty="0">
              <a:solidFill>
                <a:srgbClr val="FFFFFF"/>
              </a:solidFill>
            </a:endParaRPr>
          </a:p>
        </p:txBody>
      </p:sp>
      <p:sp>
        <p:nvSpPr>
          <p:cNvPr id="14" name="Content Placeholder 13">
            <a:extLst>
              <a:ext uri="{FF2B5EF4-FFF2-40B4-BE49-F238E27FC236}">
                <a16:creationId xmlns:a16="http://schemas.microsoft.com/office/drawing/2014/main" id="{B8D0C09E-764E-4E2D-B4D8-629AA7F17290}"/>
              </a:ext>
            </a:extLst>
          </p:cNvPr>
          <p:cNvSpPr>
            <a:spLocks noGrp="1"/>
          </p:cNvSpPr>
          <p:nvPr>
            <p:ph idx="1"/>
          </p:nvPr>
        </p:nvSpPr>
        <p:spPr>
          <a:xfrm>
            <a:off x="254000" y="761366"/>
            <a:ext cx="11856720" cy="6005194"/>
          </a:xfrm>
        </p:spPr>
        <p:txBody>
          <a:bodyPr>
            <a:normAutofit/>
          </a:bodyPr>
          <a:lstStyle/>
          <a:p>
            <a:pPr marL="0" indent="0">
              <a:buNone/>
            </a:pPr>
            <a:r>
              <a:rPr lang="en-US" sz="2400" b="1" u="sng" dirty="0">
                <a:solidFill>
                  <a:srgbClr val="FFFFFF"/>
                </a:solidFill>
              </a:rPr>
              <a:t>Instructions Page 3:</a:t>
            </a:r>
          </a:p>
          <a:p>
            <a:pPr marL="0" indent="0" algn="l">
              <a:buNone/>
            </a:pPr>
            <a:r>
              <a:rPr lang="en-CA" sz="2400" b="0" i="1" u="none" strike="noStrike" baseline="0" dirty="0">
                <a:latin typeface="Merriweather"/>
              </a:rPr>
              <a:t>Making Sedimentary Rock-Part 1 continued </a:t>
            </a:r>
          </a:p>
          <a:p>
            <a:pPr marL="720725" indent="-720725" algn="l">
              <a:buFont typeface="+mj-lt"/>
              <a:buAutoNum type="arabicPeriod" startAt="8"/>
            </a:pPr>
            <a:r>
              <a:rPr lang="en-US" b="0" i="0" u="none" strike="noStrike" baseline="0" dirty="0">
                <a:latin typeface="TimesNewRomanPSMT"/>
              </a:rPr>
              <a:t>Carefully fold the loose layers of crayon shavings inside the aluminum foil creating a packet.</a:t>
            </a:r>
          </a:p>
          <a:p>
            <a:pPr marL="720725" indent="-720725" algn="l">
              <a:buFont typeface="+mj-lt"/>
              <a:buAutoNum type="arabicPeriod" startAt="8"/>
            </a:pPr>
            <a:r>
              <a:rPr lang="en-US" b="0" i="0" u="none" strike="noStrike" baseline="0" dirty="0">
                <a:latin typeface="TimesNewRomanPSMT"/>
              </a:rPr>
              <a:t>Press the packet between the palms of your hands and press firmly. You can also place the packet on the table, put your palms of your hands on the top of the packet, and press down. This will </a:t>
            </a:r>
            <a:r>
              <a:rPr lang="en-US" b="0" i="1" u="none" strike="noStrike" baseline="0" dirty="0">
                <a:latin typeface="TimesNewRomanPS-ItalicMT"/>
              </a:rPr>
              <a:t>compact </a:t>
            </a:r>
            <a:r>
              <a:rPr lang="en-US" b="0" i="0" u="none" strike="noStrike" baseline="0" dirty="0">
                <a:latin typeface="TimesNewRomanPSMT"/>
              </a:rPr>
              <a:t>your weathered and eroded rocks (crayon shavings).</a:t>
            </a:r>
          </a:p>
          <a:p>
            <a:pPr marL="720725" indent="-720725" algn="l">
              <a:buFont typeface="+mj-lt"/>
              <a:buAutoNum type="arabicPeriod" startAt="8"/>
            </a:pPr>
            <a:r>
              <a:rPr lang="en-US" b="0" i="0" u="none" strike="noStrike" baseline="0" dirty="0">
                <a:latin typeface="TimesNewRomanPSMT"/>
              </a:rPr>
              <a:t>Answer the following questions:</a:t>
            </a:r>
          </a:p>
          <a:p>
            <a:pPr marL="1168400" lvl="1" indent="-447675">
              <a:buFont typeface="+mj-lt"/>
              <a:buAutoNum type="alphaLcPeriod"/>
            </a:pPr>
            <a:r>
              <a:rPr lang="en-US" sz="2000" b="0" i="0" u="none" strike="noStrike" baseline="0" dirty="0">
                <a:latin typeface="TimesNewRomanPSMT"/>
              </a:rPr>
              <a:t>Describe the compaction. Are the sediments tightly or loosely compacted?</a:t>
            </a:r>
          </a:p>
          <a:p>
            <a:pPr marL="1168400" lvl="1" indent="-447675">
              <a:buFont typeface="+mj-lt"/>
              <a:buAutoNum type="alphaLcPeriod"/>
            </a:pPr>
            <a:r>
              <a:rPr lang="en-US" sz="2000" b="0" i="0" u="none" strike="noStrike" baseline="0" dirty="0">
                <a:latin typeface="TimesNewRomanPSMT"/>
              </a:rPr>
              <a:t>Do you see any layers? Are they thin or thick?</a:t>
            </a:r>
          </a:p>
          <a:p>
            <a:pPr marL="1168400" lvl="1" indent="-447675">
              <a:buFont typeface="+mj-lt"/>
              <a:buAutoNum type="alphaLcPeriod"/>
            </a:pPr>
            <a:r>
              <a:rPr lang="en-US" sz="2000" b="0" i="0" u="none" strike="noStrike" baseline="0" dirty="0">
                <a:latin typeface="TimesNewRomanPSMT"/>
              </a:rPr>
              <a:t>Which type of rock is formed after all of these processes (weathering, erosion, deposition, compaction and cementation) have occurred?</a:t>
            </a:r>
          </a:p>
          <a:p>
            <a:pPr marL="720725" indent="-720725" algn="l">
              <a:buFont typeface="+mj-lt"/>
              <a:buAutoNum type="arabicPeriod" startAt="8"/>
            </a:pPr>
            <a:r>
              <a:rPr lang="en-US" b="0" i="0" u="none" strike="noStrike" baseline="0" dirty="0">
                <a:latin typeface="TimesNewRomanPSMT"/>
              </a:rPr>
              <a:t>Save one small piece of the “sedimentary rock.”</a:t>
            </a:r>
            <a:endParaRPr lang="en-CA" sz="3600" b="0" i="1" u="none" strike="noStrike" baseline="0" dirty="0">
              <a:latin typeface="Merriweather"/>
            </a:endParaRPr>
          </a:p>
        </p:txBody>
      </p:sp>
      <p:sp>
        <p:nvSpPr>
          <p:cNvPr id="10" name="TextBox 9">
            <a:extLst>
              <a:ext uri="{FF2B5EF4-FFF2-40B4-BE49-F238E27FC236}">
                <a16:creationId xmlns:a16="http://schemas.microsoft.com/office/drawing/2014/main" id="{3B0884B9-F11B-47A3-8286-763EB9859577}"/>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www.allwhitebackground.com/crayons.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2710245480"/>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implement, stationary, pencil, crayon&#10;&#10;Description automatically generated">
            <a:extLst>
              <a:ext uri="{FF2B5EF4-FFF2-40B4-BE49-F238E27FC236}">
                <a16:creationId xmlns:a16="http://schemas.microsoft.com/office/drawing/2014/main" id="{E0229FF4-24C6-4E87-91B4-13B31DCD48CD}"/>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81C8D103-2680-4F30-A471-54A2BFD4C7FB}"/>
              </a:ext>
            </a:extLst>
          </p:cNvPr>
          <p:cNvSpPr>
            <a:spLocks noGrp="1"/>
          </p:cNvSpPr>
          <p:nvPr>
            <p:ph type="title"/>
          </p:nvPr>
        </p:nvSpPr>
        <p:spPr>
          <a:xfrm>
            <a:off x="838200" y="140687"/>
            <a:ext cx="10515600" cy="524798"/>
          </a:xfrm>
        </p:spPr>
        <p:txBody>
          <a:bodyPr>
            <a:normAutofit fontScale="90000"/>
          </a:bodyPr>
          <a:lstStyle/>
          <a:p>
            <a:r>
              <a:rPr lang="en-US" dirty="0">
                <a:solidFill>
                  <a:srgbClr val="FFFFFF"/>
                </a:solidFill>
              </a:rPr>
              <a:t>Crayon Rock Cycle Experiment </a:t>
            </a:r>
            <a:endParaRPr lang="en-CA" dirty="0">
              <a:solidFill>
                <a:srgbClr val="FFFFFF"/>
              </a:solidFill>
            </a:endParaRPr>
          </a:p>
        </p:txBody>
      </p:sp>
      <p:sp>
        <p:nvSpPr>
          <p:cNvPr id="14" name="Content Placeholder 13">
            <a:extLst>
              <a:ext uri="{FF2B5EF4-FFF2-40B4-BE49-F238E27FC236}">
                <a16:creationId xmlns:a16="http://schemas.microsoft.com/office/drawing/2014/main" id="{B8D0C09E-764E-4E2D-B4D8-629AA7F17290}"/>
              </a:ext>
            </a:extLst>
          </p:cNvPr>
          <p:cNvSpPr>
            <a:spLocks noGrp="1"/>
          </p:cNvSpPr>
          <p:nvPr>
            <p:ph idx="1"/>
          </p:nvPr>
        </p:nvSpPr>
        <p:spPr>
          <a:xfrm>
            <a:off x="406400" y="806162"/>
            <a:ext cx="10947400" cy="5686713"/>
          </a:xfrm>
        </p:spPr>
        <p:txBody>
          <a:bodyPr>
            <a:normAutofit fontScale="92500"/>
          </a:bodyPr>
          <a:lstStyle/>
          <a:p>
            <a:pPr marL="0" indent="0">
              <a:buNone/>
            </a:pPr>
            <a:r>
              <a:rPr lang="en-US" sz="2400" b="1" u="sng" dirty="0">
                <a:solidFill>
                  <a:srgbClr val="FFFFFF"/>
                </a:solidFill>
              </a:rPr>
              <a:t>Instructions Page 4:</a:t>
            </a:r>
          </a:p>
          <a:p>
            <a:pPr marL="0" indent="0" algn="l">
              <a:buNone/>
            </a:pPr>
            <a:r>
              <a:rPr lang="en-US" sz="2400" b="0" i="1" u="none" strike="noStrike" baseline="0" dirty="0">
                <a:latin typeface="TimesNewRomanPS-ItalicMT"/>
              </a:rPr>
              <a:t>Making a Metamorphic Rock-Part 2</a:t>
            </a:r>
          </a:p>
          <a:p>
            <a:pPr marL="538163" indent="-538163" algn="l">
              <a:buFont typeface="+mj-lt"/>
              <a:buAutoNum type="arabicPeriod" startAt="12"/>
            </a:pPr>
            <a:r>
              <a:rPr lang="en-US" sz="2400" b="0" i="0" u="none" strike="noStrike" baseline="0" dirty="0">
                <a:latin typeface="TimesNewRomanPSMT"/>
              </a:rPr>
              <a:t>As the rocks are pushed deeper into the Earth’s crust, pressure and temperature increases. Metamorphic rock may become contorted in appearance and actually flow like a plastic material in response to the heat and pressure that is caused by the overlying rocks.</a:t>
            </a:r>
          </a:p>
          <a:p>
            <a:pPr marL="538163" indent="-538163" algn="l">
              <a:buFont typeface="+mj-lt"/>
              <a:buAutoNum type="arabicPeriod" startAt="12"/>
            </a:pPr>
            <a:r>
              <a:rPr lang="en-US" sz="2400" b="0" i="0" u="none" strike="noStrike" baseline="0" dirty="0">
                <a:latin typeface="TimesNewRomanPSMT"/>
              </a:rPr>
              <a:t>Rewrap the loosely compacted, sedimentary rock-type crayons shavings in the aluminum foil.</a:t>
            </a:r>
          </a:p>
          <a:p>
            <a:pPr marL="538163" indent="-538163" algn="l">
              <a:buFont typeface="+mj-lt"/>
              <a:buAutoNum type="arabicPeriod" startAt="12"/>
            </a:pPr>
            <a:r>
              <a:rPr lang="en-US" sz="2400" b="0" i="0" u="none" strike="noStrike" baseline="0" dirty="0">
                <a:latin typeface="TimesNewRomanPSMT"/>
              </a:rPr>
              <a:t>Fill a beaker with hot (not boiling) water and submerge your packet for 30 to 40 seconds</a:t>
            </a:r>
          </a:p>
          <a:p>
            <a:pPr marL="538163" indent="-538163" algn="l">
              <a:buFont typeface="+mj-lt"/>
              <a:buAutoNum type="arabicPeriod" startAt="12"/>
            </a:pPr>
            <a:r>
              <a:rPr lang="en-US" sz="2400" b="0" i="0" u="none" strike="noStrike" baseline="0" dirty="0">
                <a:latin typeface="TimesNewRomanPSMT"/>
              </a:rPr>
              <a:t>Pull the packet out and compress for 10 to 15 seconds.</a:t>
            </a:r>
          </a:p>
          <a:p>
            <a:pPr marL="538163" indent="-538163" algn="l">
              <a:buFont typeface="+mj-lt"/>
              <a:buAutoNum type="arabicPeriod" startAt="12"/>
            </a:pPr>
            <a:r>
              <a:rPr lang="en-CA" sz="2400" b="0" i="0" u="none" strike="noStrike" baseline="0" dirty="0">
                <a:latin typeface="TimesNewRomanPSMT"/>
              </a:rPr>
              <a:t>Leave packet to sit for 5 to 10 minutes then look at your rock</a:t>
            </a:r>
          </a:p>
          <a:p>
            <a:pPr marL="538163" indent="-538163" algn="l">
              <a:buFont typeface="+mj-lt"/>
              <a:buAutoNum type="arabicPeriod" startAt="12"/>
            </a:pPr>
            <a:r>
              <a:rPr lang="en-US" sz="2400" b="0" i="0" u="none" strike="noStrike" baseline="0" dirty="0">
                <a:latin typeface="TimesNewRomanPSMT"/>
              </a:rPr>
              <a:t>Answer the following questions:</a:t>
            </a:r>
          </a:p>
          <a:p>
            <a:pPr marL="893763" lvl="1" indent="-355600">
              <a:buFont typeface="+mj-lt"/>
              <a:buAutoNum type="alphaLcPeriod"/>
            </a:pPr>
            <a:r>
              <a:rPr lang="en-US" sz="1800" b="0" i="0" u="none" strike="noStrike" baseline="0" dirty="0">
                <a:latin typeface="TimesNewRomanPSMT"/>
              </a:rPr>
              <a:t>Do you see any layers? Describe any layers that you see.</a:t>
            </a:r>
          </a:p>
          <a:p>
            <a:pPr marL="893763" lvl="1" indent="-355600">
              <a:buFont typeface="+mj-lt"/>
              <a:buAutoNum type="alphaLcPeriod"/>
            </a:pPr>
            <a:r>
              <a:rPr lang="en-US" sz="1800" b="0" i="0" u="none" strike="noStrike" baseline="0" dirty="0">
                <a:latin typeface="TimesNewRomanPSMT"/>
              </a:rPr>
              <a:t>What type of rock is formed by heat and pressure?</a:t>
            </a:r>
          </a:p>
          <a:p>
            <a:pPr marL="893763" lvl="1" indent="-355600">
              <a:buFont typeface="+mj-lt"/>
              <a:buAutoNum type="alphaLcPeriod"/>
            </a:pPr>
            <a:r>
              <a:rPr lang="en-US" sz="1800" b="0" i="0" u="none" strike="noStrike" baseline="0" dirty="0">
                <a:latin typeface="TimesNewRomanPSMT"/>
              </a:rPr>
              <a:t>In nature, what is causing the increase in temperature and pressure?</a:t>
            </a:r>
          </a:p>
          <a:p>
            <a:pPr marL="538163" indent="-538163" algn="l">
              <a:buFont typeface="+mj-lt"/>
              <a:buAutoNum type="arabicPeriod" startAt="12"/>
            </a:pPr>
            <a:r>
              <a:rPr lang="en-US" sz="2400" b="0" i="0" u="none" strike="noStrike" baseline="0" dirty="0">
                <a:latin typeface="TimesNewRomanPSMT"/>
              </a:rPr>
              <a:t>Save one small piece of the “metamorphic rock.”</a:t>
            </a:r>
            <a:endParaRPr lang="en-US" sz="3600" dirty="0">
              <a:solidFill>
                <a:srgbClr val="FFFFFF"/>
              </a:solidFill>
            </a:endParaRPr>
          </a:p>
        </p:txBody>
      </p:sp>
      <p:sp>
        <p:nvSpPr>
          <p:cNvPr id="10" name="TextBox 9">
            <a:extLst>
              <a:ext uri="{FF2B5EF4-FFF2-40B4-BE49-F238E27FC236}">
                <a16:creationId xmlns:a16="http://schemas.microsoft.com/office/drawing/2014/main" id="{3B0884B9-F11B-47A3-8286-763EB9859577}"/>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www.allwhitebackground.com/crayons.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2287029326"/>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implement, stationary, pencil, crayon&#10;&#10;Description automatically generated">
            <a:extLst>
              <a:ext uri="{FF2B5EF4-FFF2-40B4-BE49-F238E27FC236}">
                <a16:creationId xmlns:a16="http://schemas.microsoft.com/office/drawing/2014/main" id="{E0229FF4-24C6-4E87-91B4-13B31DCD48CD}"/>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81C8D103-2680-4F30-A471-54A2BFD4C7FB}"/>
              </a:ext>
            </a:extLst>
          </p:cNvPr>
          <p:cNvSpPr>
            <a:spLocks noGrp="1"/>
          </p:cNvSpPr>
          <p:nvPr>
            <p:ph type="title"/>
          </p:nvPr>
        </p:nvSpPr>
        <p:spPr>
          <a:xfrm>
            <a:off x="838200" y="140687"/>
            <a:ext cx="10515600" cy="524798"/>
          </a:xfrm>
        </p:spPr>
        <p:txBody>
          <a:bodyPr>
            <a:normAutofit fontScale="90000"/>
          </a:bodyPr>
          <a:lstStyle/>
          <a:p>
            <a:r>
              <a:rPr lang="en-US" dirty="0">
                <a:solidFill>
                  <a:srgbClr val="FFFFFF"/>
                </a:solidFill>
              </a:rPr>
              <a:t>Crayon Rock Cycle Experiment </a:t>
            </a:r>
            <a:endParaRPr lang="en-CA" dirty="0">
              <a:solidFill>
                <a:srgbClr val="FFFFFF"/>
              </a:solidFill>
            </a:endParaRPr>
          </a:p>
        </p:txBody>
      </p:sp>
      <p:sp>
        <p:nvSpPr>
          <p:cNvPr id="14" name="Content Placeholder 13">
            <a:extLst>
              <a:ext uri="{FF2B5EF4-FFF2-40B4-BE49-F238E27FC236}">
                <a16:creationId xmlns:a16="http://schemas.microsoft.com/office/drawing/2014/main" id="{B8D0C09E-764E-4E2D-B4D8-629AA7F17290}"/>
              </a:ext>
            </a:extLst>
          </p:cNvPr>
          <p:cNvSpPr>
            <a:spLocks noGrp="1"/>
          </p:cNvSpPr>
          <p:nvPr>
            <p:ph idx="1"/>
          </p:nvPr>
        </p:nvSpPr>
        <p:spPr>
          <a:xfrm>
            <a:off x="406400" y="1330960"/>
            <a:ext cx="10947400" cy="5161915"/>
          </a:xfrm>
        </p:spPr>
        <p:txBody>
          <a:bodyPr>
            <a:normAutofit fontScale="92500" lnSpcReduction="10000"/>
          </a:bodyPr>
          <a:lstStyle/>
          <a:p>
            <a:pPr marL="0" indent="0">
              <a:buNone/>
            </a:pPr>
            <a:r>
              <a:rPr lang="en-US" sz="2400" b="1" u="sng" dirty="0">
                <a:solidFill>
                  <a:srgbClr val="FFFFFF"/>
                </a:solidFill>
              </a:rPr>
              <a:t>Instructions Page 5:</a:t>
            </a:r>
          </a:p>
          <a:p>
            <a:pPr marL="0" indent="0" algn="l">
              <a:buNone/>
            </a:pPr>
            <a:r>
              <a:rPr lang="en-US" b="0" i="1" u="none" strike="noStrike" baseline="0" dirty="0">
                <a:latin typeface="TimesNewRomanPS-ItalicMT"/>
              </a:rPr>
              <a:t>Making Igneous Rock - Part 3</a:t>
            </a:r>
          </a:p>
          <a:p>
            <a:pPr marL="720725" indent="-720725" algn="l">
              <a:buFont typeface="+mj-lt"/>
              <a:buAutoNum type="arabicPeriod" startAt="19"/>
            </a:pPr>
            <a:r>
              <a:rPr lang="en-US" b="0" i="0" u="none" strike="noStrike" baseline="0" dirty="0">
                <a:latin typeface="TimesNewRomanPSMT"/>
              </a:rPr>
              <a:t>Igneous rocks form deep within the earth. They originate in magma chambers embedded in solid rock.</a:t>
            </a:r>
          </a:p>
          <a:p>
            <a:pPr marL="720725" indent="-720725" algn="l">
              <a:buFont typeface="+mj-lt"/>
              <a:buAutoNum type="arabicPeriod" startAt="19"/>
            </a:pPr>
            <a:r>
              <a:rPr lang="en-US" b="0" i="0" u="none" strike="noStrike" baseline="0" dirty="0">
                <a:latin typeface="TimesNewRomanPSMT"/>
              </a:rPr>
              <a:t>Take your remaining crayon rock in the aluminum foil and place it carefully in your beaker.  Make sure your packet has no holes (if in doubt, place in a Ziploc</a:t>
            </a:r>
            <a:r>
              <a:rPr lang="en-US" b="0" i="0" u="none" strike="noStrike" baseline="30000" dirty="0">
                <a:latin typeface="TimesNewRomanPSMT"/>
              </a:rPr>
              <a:t>®</a:t>
            </a:r>
            <a:r>
              <a:rPr lang="en-US" b="0" i="0" u="none" strike="noStrike" baseline="0" dirty="0">
                <a:latin typeface="TimesNewRomanPSMT"/>
              </a:rPr>
              <a:t> bag. The cooling process will then form igneous rock.</a:t>
            </a:r>
          </a:p>
          <a:p>
            <a:pPr marL="720725" indent="-720725" algn="l">
              <a:buFont typeface="+mj-lt"/>
              <a:buAutoNum type="arabicPeriod" startAt="19"/>
            </a:pPr>
            <a:r>
              <a:rPr lang="en-US" b="0" i="0" u="none" strike="noStrike" baseline="0" dirty="0">
                <a:latin typeface="TimesNewRomanPSMT"/>
              </a:rPr>
              <a:t>Allow rock to cool completely before opening the packet</a:t>
            </a:r>
          </a:p>
          <a:p>
            <a:pPr marL="720725" indent="-720725" algn="l">
              <a:buFont typeface="+mj-lt"/>
              <a:buAutoNum type="arabicPeriod" startAt="19"/>
            </a:pPr>
            <a:r>
              <a:rPr lang="en-US" b="0" i="0" u="none" strike="noStrike" baseline="0" dirty="0">
                <a:latin typeface="TimesNewRomanPSMT"/>
              </a:rPr>
              <a:t>Answer the following questions:</a:t>
            </a:r>
          </a:p>
          <a:p>
            <a:pPr marL="1076325" lvl="1" indent="-355600">
              <a:buFont typeface="+mj-lt"/>
              <a:buAutoNum type="alphaLcPeriod"/>
            </a:pPr>
            <a:r>
              <a:rPr lang="en-US" sz="2000" b="0" i="0" u="none" strike="noStrike" baseline="0" dirty="0">
                <a:latin typeface="TimesNewRomanPSMT"/>
              </a:rPr>
              <a:t>Describe what the melted “rock” (magma) looked like.</a:t>
            </a:r>
          </a:p>
          <a:p>
            <a:pPr marL="1076325" lvl="1" indent="-355600">
              <a:buFont typeface="+mj-lt"/>
              <a:buAutoNum type="alphaLcPeriod"/>
            </a:pPr>
            <a:r>
              <a:rPr lang="en-US" sz="2000" b="0" i="0" u="none" strike="noStrike" baseline="0" dirty="0">
                <a:latin typeface="TimesNewRomanPSMT"/>
              </a:rPr>
              <a:t>Describe the cooling process and the final appearance of the “igneous” rock.</a:t>
            </a:r>
          </a:p>
          <a:p>
            <a:pPr marL="1076325" lvl="1" indent="-355600">
              <a:buFont typeface="+mj-lt"/>
              <a:buAutoNum type="alphaLcPeriod"/>
            </a:pPr>
            <a:r>
              <a:rPr lang="en-US" sz="2000" b="0" i="0" u="none" strike="noStrike" baseline="0" dirty="0">
                <a:latin typeface="TimesNewRomanPSMT"/>
              </a:rPr>
              <a:t>Would your igneous rock be considered an </a:t>
            </a:r>
            <a:r>
              <a:rPr lang="en-US" sz="2000" b="0" i="1" u="none" strike="noStrike" baseline="0" dirty="0">
                <a:latin typeface="TimesNewRomanPS-ItalicMT"/>
              </a:rPr>
              <a:t>intrusive </a:t>
            </a:r>
            <a:r>
              <a:rPr lang="en-US" sz="2000" b="0" i="0" u="none" strike="noStrike" baseline="0" dirty="0">
                <a:latin typeface="TimesNewRomanPSMT"/>
              </a:rPr>
              <a:t>or </a:t>
            </a:r>
            <a:r>
              <a:rPr lang="en-US" sz="2000" b="0" i="1" u="none" strike="noStrike" baseline="0" dirty="0">
                <a:latin typeface="TimesNewRomanPS-ItalicMT"/>
              </a:rPr>
              <a:t>extrusive </a:t>
            </a:r>
            <a:r>
              <a:rPr lang="en-US" sz="2000" b="0" i="0" u="none" strike="noStrike" baseline="0" dirty="0">
                <a:latin typeface="TimesNewRomanPSMT"/>
              </a:rPr>
              <a:t>rock? Explain.</a:t>
            </a:r>
          </a:p>
          <a:p>
            <a:pPr marL="720725" indent="-720725" algn="l">
              <a:buFont typeface="+mj-lt"/>
              <a:buAutoNum type="arabicPeriod" startAt="19"/>
            </a:pPr>
            <a:r>
              <a:rPr lang="en-US" b="0" i="0" u="none" strike="noStrike" baseline="0" dirty="0">
                <a:latin typeface="TimesNewRomanPSMT"/>
              </a:rPr>
              <a:t>Save one small piece of the “igneous rock.”</a:t>
            </a:r>
            <a:endParaRPr lang="en-US" sz="4800" dirty="0">
              <a:solidFill>
                <a:srgbClr val="FFFFFF"/>
              </a:solidFill>
            </a:endParaRPr>
          </a:p>
        </p:txBody>
      </p:sp>
      <p:sp>
        <p:nvSpPr>
          <p:cNvPr id="10" name="TextBox 9">
            <a:extLst>
              <a:ext uri="{FF2B5EF4-FFF2-40B4-BE49-F238E27FC236}">
                <a16:creationId xmlns:a16="http://schemas.microsoft.com/office/drawing/2014/main" id="{3B0884B9-F11B-47A3-8286-763EB9859577}"/>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www.allwhitebackground.com/crayons.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1078972199"/>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implement, stationary, pencil, crayon&#10;&#10;Description automatically generated">
            <a:extLst>
              <a:ext uri="{FF2B5EF4-FFF2-40B4-BE49-F238E27FC236}">
                <a16:creationId xmlns:a16="http://schemas.microsoft.com/office/drawing/2014/main" id="{E0229FF4-24C6-4E87-91B4-13B31DCD48CD}"/>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81C8D103-2680-4F30-A471-54A2BFD4C7FB}"/>
              </a:ext>
            </a:extLst>
          </p:cNvPr>
          <p:cNvSpPr>
            <a:spLocks noGrp="1"/>
          </p:cNvSpPr>
          <p:nvPr>
            <p:ph type="title"/>
          </p:nvPr>
        </p:nvSpPr>
        <p:spPr>
          <a:xfrm>
            <a:off x="838200" y="140687"/>
            <a:ext cx="10515600" cy="524798"/>
          </a:xfrm>
        </p:spPr>
        <p:txBody>
          <a:bodyPr>
            <a:normAutofit fontScale="90000"/>
          </a:bodyPr>
          <a:lstStyle/>
          <a:p>
            <a:r>
              <a:rPr lang="en-US" dirty="0">
                <a:solidFill>
                  <a:srgbClr val="FFFFFF"/>
                </a:solidFill>
              </a:rPr>
              <a:t>Crayon Rock Cycle Experiment </a:t>
            </a:r>
            <a:endParaRPr lang="en-CA" dirty="0">
              <a:solidFill>
                <a:srgbClr val="FFFFFF"/>
              </a:solidFill>
            </a:endParaRPr>
          </a:p>
        </p:txBody>
      </p:sp>
      <p:sp>
        <p:nvSpPr>
          <p:cNvPr id="14" name="Content Placeholder 13">
            <a:extLst>
              <a:ext uri="{FF2B5EF4-FFF2-40B4-BE49-F238E27FC236}">
                <a16:creationId xmlns:a16="http://schemas.microsoft.com/office/drawing/2014/main" id="{B8D0C09E-764E-4E2D-B4D8-629AA7F17290}"/>
              </a:ext>
            </a:extLst>
          </p:cNvPr>
          <p:cNvSpPr>
            <a:spLocks noGrp="1"/>
          </p:cNvSpPr>
          <p:nvPr>
            <p:ph idx="1"/>
          </p:nvPr>
        </p:nvSpPr>
        <p:spPr>
          <a:xfrm>
            <a:off x="406400" y="934720"/>
            <a:ext cx="10947400" cy="5782593"/>
          </a:xfrm>
        </p:spPr>
        <p:txBody>
          <a:bodyPr>
            <a:normAutofit/>
          </a:bodyPr>
          <a:lstStyle/>
          <a:p>
            <a:pPr marL="0" indent="0">
              <a:buNone/>
            </a:pPr>
            <a:r>
              <a:rPr lang="en-US" sz="2400" b="1" u="sng" dirty="0">
                <a:solidFill>
                  <a:srgbClr val="FFFFFF"/>
                </a:solidFill>
              </a:rPr>
              <a:t>Conclusion:</a:t>
            </a:r>
          </a:p>
          <a:p>
            <a:pPr marL="0" indent="0" algn="l">
              <a:buNone/>
            </a:pPr>
            <a:r>
              <a:rPr lang="en-CA" sz="2000" b="0" i="1" u="none" strike="noStrike" baseline="0" dirty="0">
                <a:latin typeface="TimesNewRomanPS-ItalicMT"/>
              </a:rPr>
              <a:t>Conclusions-Part IV</a:t>
            </a:r>
          </a:p>
          <a:p>
            <a:pPr algn="l"/>
            <a:r>
              <a:rPr lang="en-US" sz="2000" b="0" i="0" u="none" strike="noStrike" baseline="0" dirty="0">
                <a:latin typeface="TimesNewRomanPSMT"/>
              </a:rPr>
              <a:t>Look at all three “rock” samples. Use your simulated “rocks” to help you describe the following rock types.</a:t>
            </a:r>
          </a:p>
          <a:p>
            <a:pPr marL="342900" indent="-342900" algn="l">
              <a:buFont typeface="+mj-lt"/>
              <a:buAutoNum type="arabicPeriod"/>
            </a:pPr>
            <a:r>
              <a:rPr lang="en-US" sz="2400" b="0" i="0" u="none" strike="noStrike" baseline="0" dirty="0">
                <a:latin typeface="TimesNewRomanPSMT"/>
              </a:rPr>
              <a:t>What is a </a:t>
            </a:r>
            <a:r>
              <a:rPr lang="en-US" sz="2400" b="0" i="1" u="none" strike="noStrike" baseline="0" dirty="0">
                <a:latin typeface="TimesNewRomanPS-ItalicMT"/>
              </a:rPr>
              <a:t>sedimentary </a:t>
            </a:r>
            <a:r>
              <a:rPr lang="en-US" sz="2400" b="0" i="0" u="none" strike="noStrike" baseline="0" dirty="0">
                <a:latin typeface="TimesNewRomanPSMT"/>
              </a:rPr>
              <a:t>rock</a:t>
            </a:r>
            <a:r>
              <a:rPr lang="en-US" sz="2400" b="0" i="1" u="none" strike="noStrike" baseline="0" dirty="0">
                <a:latin typeface="TimesNewRomanPS-ItalicMT"/>
              </a:rPr>
              <a:t>?</a:t>
            </a:r>
          </a:p>
          <a:p>
            <a:pPr marL="342900" indent="-342900" algn="l">
              <a:buFont typeface="+mj-lt"/>
              <a:buAutoNum type="arabicPeriod"/>
            </a:pPr>
            <a:r>
              <a:rPr lang="en-US" sz="2400" b="0" i="0" u="none" strike="noStrike" baseline="0" dirty="0">
                <a:latin typeface="TimesNewRomanPSMT"/>
              </a:rPr>
              <a:t>What processes must occur to produce a </a:t>
            </a:r>
            <a:r>
              <a:rPr lang="en-US" sz="2400" b="0" i="1" u="none" strike="noStrike" baseline="0" dirty="0">
                <a:latin typeface="TimesNewRomanPS-ItalicMT"/>
              </a:rPr>
              <a:t>sedimentary </a:t>
            </a:r>
            <a:r>
              <a:rPr lang="en-US" sz="2400" b="0" i="0" u="none" strike="noStrike" baseline="0" dirty="0">
                <a:latin typeface="TimesNewRomanPSMT"/>
              </a:rPr>
              <a:t>rock</a:t>
            </a:r>
            <a:r>
              <a:rPr lang="en-US" sz="2400" b="0" i="1" u="none" strike="noStrike" baseline="0" dirty="0">
                <a:latin typeface="TimesNewRomanPS-ItalicMT"/>
              </a:rPr>
              <a:t>?</a:t>
            </a:r>
          </a:p>
          <a:p>
            <a:pPr marL="342900" indent="-342900" algn="l">
              <a:buFont typeface="+mj-lt"/>
              <a:buAutoNum type="arabicPeriod"/>
            </a:pPr>
            <a:r>
              <a:rPr lang="en-US" sz="2400" b="0" i="0" u="none" strike="noStrike" baseline="0" dirty="0">
                <a:latin typeface="TimesNewRomanPSMT"/>
              </a:rPr>
              <a:t>What is a </a:t>
            </a:r>
            <a:r>
              <a:rPr lang="en-US" sz="2400" b="0" i="1" u="none" strike="noStrike" baseline="0" dirty="0">
                <a:latin typeface="TimesNewRomanPS-ItalicMT"/>
              </a:rPr>
              <a:t>metamorphic </a:t>
            </a:r>
            <a:r>
              <a:rPr lang="en-US" sz="2400" b="0" i="0" u="none" strike="noStrike" baseline="0" dirty="0">
                <a:latin typeface="TimesNewRomanPSMT"/>
              </a:rPr>
              <a:t>rock</a:t>
            </a:r>
            <a:r>
              <a:rPr lang="en-US" sz="2400" b="0" i="1" u="none" strike="noStrike" baseline="0" dirty="0">
                <a:latin typeface="TimesNewRomanPS-ItalicMT"/>
              </a:rPr>
              <a:t>?</a:t>
            </a:r>
          </a:p>
          <a:p>
            <a:pPr marL="342900" indent="-342900" algn="l">
              <a:buFont typeface="+mj-lt"/>
              <a:buAutoNum type="arabicPeriod"/>
            </a:pPr>
            <a:r>
              <a:rPr lang="en-US" sz="2400" b="0" i="0" u="none" strike="noStrike" baseline="0" dirty="0">
                <a:latin typeface="TimesNewRomanPSMT"/>
              </a:rPr>
              <a:t>What processes must occur to produce a </a:t>
            </a:r>
            <a:r>
              <a:rPr lang="en-US" sz="2400" b="0" i="1" u="none" strike="noStrike" baseline="0" dirty="0">
                <a:latin typeface="TimesNewRomanPS-ItalicMT"/>
              </a:rPr>
              <a:t>metamorphic </a:t>
            </a:r>
            <a:r>
              <a:rPr lang="en-US" sz="2400" b="0" i="0" u="none" strike="noStrike" baseline="0" dirty="0">
                <a:latin typeface="TimesNewRomanPSMT"/>
              </a:rPr>
              <a:t>rock</a:t>
            </a:r>
            <a:r>
              <a:rPr lang="en-US" sz="2400" b="0" i="1" u="none" strike="noStrike" baseline="0" dirty="0">
                <a:latin typeface="TimesNewRomanPS-ItalicMT"/>
              </a:rPr>
              <a:t>?</a:t>
            </a:r>
          </a:p>
          <a:p>
            <a:pPr marL="342900" indent="-342900" algn="l">
              <a:buFont typeface="+mj-lt"/>
              <a:buAutoNum type="arabicPeriod"/>
            </a:pPr>
            <a:r>
              <a:rPr lang="en-US" sz="2400" b="0" i="0" u="none" strike="noStrike" baseline="0" dirty="0">
                <a:latin typeface="TimesNewRomanPSMT"/>
              </a:rPr>
              <a:t>What is an </a:t>
            </a:r>
            <a:r>
              <a:rPr lang="en-US" sz="2400" b="0" i="1" u="none" strike="noStrike" baseline="0" dirty="0">
                <a:latin typeface="TimesNewRomanPS-ItalicMT"/>
              </a:rPr>
              <a:t>igneous rock?</a:t>
            </a:r>
          </a:p>
          <a:p>
            <a:pPr marL="342900" indent="-342900" algn="l">
              <a:buFont typeface="+mj-lt"/>
              <a:buAutoNum type="arabicPeriod"/>
            </a:pPr>
            <a:r>
              <a:rPr lang="en-US" sz="2400" b="0" i="0" u="none" strike="noStrike" baseline="0" dirty="0">
                <a:latin typeface="TimesNewRomanPSMT"/>
              </a:rPr>
              <a:t>What processes must occur to produce an </a:t>
            </a:r>
            <a:r>
              <a:rPr lang="en-US" sz="2400" b="0" i="1" u="none" strike="noStrike" baseline="0" dirty="0">
                <a:latin typeface="TimesNewRomanPS-ItalicMT"/>
              </a:rPr>
              <a:t>igneous rock?</a:t>
            </a:r>
          </a:p>
          <a:p>
            <a:pPr marL="342900" indent="-342900" algn="l">
              <a:buFont typeface="+mj-lt"/>
              <a:buAutoNum type="arabicPeriod"/>
            </a:pPr>
            <a:r>
              <a:rPr lang="en-US" sz="2400" b="0" i="0" u="none" strike="noStrike" baseline="0" dirty="0">
                <a:latin typeface="TimesNewRomanPSMT"/>
              </a:rPr>
              <a:t>What is the difference between an </a:t>
            </a:r>
            <a:r>
              <a:rPr lang="en-US" sz="2400" b="0" i="1" u="none" strike="noStrike" baseline="0" dirty="0">
                <a:latin typeface="TimesNewRomanPS-ItalicMT"/>
              </a:rPr>
              <a:t>extrusive </a:t>
            </a:r>
            <a:r>
              <a:rPr lang="en-US" sz="2400" b="0" i="0" u="none" strike="noStrike" baseline="0" dirty="0">
                <a:latin typeface="TimesNewRomanPSMT"/>
              </a:rPr>
              <a:t>and i</a:t>
            </a:r>
            <a:r>
              <a:rPr lang="en-US" sz="2400" b="0" i="1" u="none" strike="noStrike" baseline="0" dirty="0">
                <a:latin typeface="TimesNewRomanPS-ItalicMT"/>
              </a:rPr>
              <a:t>ntrusive igneous </a:t>
            </a:r>
            <a:r>
              <a:rPr lang="en-US" sz="2400" b="0" i="0" u="none" strike="noStrike" baseline="0" dirty="0">
                <a:latin typeface="TimesNewRomanPSMT"/>
              </a:rPr>
              <a:t>rock?</a:t>
            </a:r>
          </a:p>
          <a:p>
            <a:pPr marL="342900" indent="-342900" algn="l">
              <a:buFont typeface="+mj-lt"/>
              <a:buAutoNum type="arabicPeriod"/>
            </a:pPr>
            <a:r>
              <a:rPr lang="en-US" sz="2400" b="0" i="0" u="none" strike="noStrike" baseline="0" dirty="0">
                <a:latin typeface="TimesNewRomanPSMT"/>
              </a:rPr>
              <a:t>Is there evidence of the original rocks (the 3 crayons) in the igneous, metamorphic, and sedimentary rocks that you made? Explain.</a:t>
            </a:r>
            <a:endParaRPr lang="en-US" sz="6000" dirty="0">
              <a:solidFill>
                <a:srgbClr val="FFFFFF"/>
              </a:solidFill>
            </a:endParaRPr>
          </a:p>
        </p:txBody>
      </p:sp>
      <p:sp>
        <p:nvSpPr>
          <p:cNvPr id="10" name="TextBox 9">
            <a:extLst>
              <a:ext uri="{FF2B5EF4-FFF2-40B4-BE49-F238E27FC236}">
                <a16:creationId xmlns:a16="http://schemas.microsoft.com/office/drawing/2014/main" id="{3B0884B9-F11B-47A3-8286-763EB9859577}"/>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www.allwhitebackground.com/crayons.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1275508296"/>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implement, stationary, pencil, crayon&#10;&#10;Description automatically generated">
            <a:extLst>
              <a:ext uri="{FF2B5EF4-FFF2-40B4-BE49-F238E27FC236}">
                <a16:creationId xmlns:a16="http://schemas.microsoft.com/office/drawing/2014/main" id="{E0229FF4-24C6-4E87-91B4-13B31DCD48CD}"/>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81C8D103-2680-4F30-A471-54A2BFD4C7FB}"/>
              </a:ext>
            </a:extLst>
          </p:cNvPr>
          <p:cNvSpPr>
            <a:spLocks noGrp="1"/>
          </p:cNvSpPr>
          <p:nvPr>
            <p:ph type="title"/>
          </p:nvPr>
        </p:nvSpPr>
        <p:spPr>
          <a:xfrm>
            <a:off x="838200" y="140687"/>
            <a:ext cx="10515600" cy="524798"/>
          </a:xfrm>
        </p:spPr>
        <p:txBody>
          <a:bodyPr>
            <a:normAutofit fontScale="90000"/>
          </a:bodyPr>
          <a:lstStyle/>
          <a:p>
            <a:r>
              <a:rPr lang="en-US" dirty="0">
                <a:solidFill>
                  <a:srgbClr val="FFFFFF"/>
                </a:solidFill>
              </a:rPr>
              <a:t>Crayon Rock Cycle Experiment </a:t>
            </a:r>
            <a:endParaRPr lang="en-CA" dirty="0">
              <a:solidFill>
                <a:srgbClr val="FFFFFF"/>
              </a:solidFill>
            </a:endParaRPr>
          </a:p>
        </p:txBody>
      </p:sp>
      <p:sp>
        <p:nvSpPr>
          <p:cNvPr id="14" name="Content Placeholder 13">
            <a:extLst>
              <a:ext uri="{FF2B5EF4-FFF2-40B4-BE49-F238E27FC236}">
                <a16:creationId xmlns:a16="http://schemas.microsoft.com/office/drawing/2014/main" id="{B8D0C09E-764E-4E2D-B4D8-629AA7F17290}"/>
              </a:ext>
            </a:extLst>
          </p:cNvPr>
          <p:cNvSpPr>
            <a:spLocks noGrp="1"/>
          </p:cNvSpPr>
          <p:nvPr>
            <p:ph idx="1"/>
          </p:nvPr>
        </p:nvSpPr>
        <p:spPr>
          <a:xfrm>
            <a:off x="406400" y="934720"/>
            <a:ext cx="10947400" cy="5782593"/>
          </a:xfrm>
        </p:spPr>
        <p:txBody>
          <a:bodyPr>
            <a:normAutofit/>
          </a:bodyPr>
          <a:lstStyle/>
          <a:p>
            <a:pPr marL="0" indent="0">
              <a:buNone/>
            </a:pPr>
            <a:r>
              <a:rPr lang="en-US" sz="2400" b="1" u="sng" dirty="0" err="1">
                <a:solidFill>
                  <a:srgbClr val="FFFFFF"/>
                </a:solidFill>
              </a:rPr>
              <a:t>Relationsihpo</a:t>
            </a:r>
            <a:r>
              <a:rPr lang="en-US" sz="2400" b="1" u="sng" dirty="0">
                <a:solidFill>
                  <a:srgbClr val="FFFFFF"/>
                </a:solidFill>
              </a:rPr>
              <a:t> to art:</a:t>
            </a:r>
          </a:p>
          <a:p>
            <a:r>
              <a:rPr lang="en-US" sz="2400" dirty="0">
                <a:solidFill>
                  <a:srgbClr val="FFFFFF"/>
                </a:solidFill>
              </a:rPr>
              <a:t>What happens when the different colours mix?</a:t>
            </a:r>
          </a:p>
          <a:p>
            <a:r>
              <a:rPr lang="en-US" sz="2400" dirty="0">
                <a:solidFill>
                  <a:srgbClr val="FFFFFF"/>
                </a:solidFill>
              </a:rPr>
              <a:t>What happens when the different colours are melted together?</a:t>
            </a:r>
          </a:p>
          <a:p>
            <a:r>
              <a:rPr lang="en-US" sz="2400" dirty="0">
                <a:solidFill>
                  <a:srgbClr val="FFFFFF"/>
                </a:solidFill>
              </a:rPr>
              <a:t>If one mixes all colours together what colour does </a:t>
            </a:r>
            <a:r>
              <a:rPr lang="en-US" sz="2400">
                <a:solidFill>
                  <a:srgbClr val="FFFFFF"/>
                </a:solidFill>
              </a:rPr>
              <a:t>one get?</a:t>
            </a:r>
            <a:endParaRPr lang="en-US" sz="6000" dirty="0">
              <a:solidFill>
                <a:srgbClr val="FFFFFF"/>
              </a:solidFill>
            </a:endParaRPr>
          </a:p>
        </p:txBody>
      </p:sp>
      <p:sp>
        <p:nvSpPr>
          <p:cNvPr id="10" name="TextBox 9">
            <a:extLst>
              <a:ext uri="{FF2B5EF4-FFF2-40B4-BE49-F238E27FC236}">
                <a16:creationId xmlns:a16="http://schemas.microsoft.com/office/drawing/2014/main" id="{3B0884B9-F11B-47A3-8286-763EB9859577}"/>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www.allwhitebackground.com/crayons.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337454808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8B98-59AA-43AE-8929-11044D4A1E25}"/>
              </a:ext>
            </a:extLst>
          </p:cNvPr>
          <p:cNvSpPr>
            <a:spLocks noGrp="1"/>
          </p:cNvSpPr>
          <p:nvPr>
            <p:ph type="title"/>
          </p:nvPr>
        </p:nvSpPr>
        <p:spPr/>
        <p:txBody>
          <a:bodyPr/>
          <a:lstStyle/>
          <a:p>
            <a:r>
              <a:rPr lang="en-US" dirty="0"/>
              <a:t>Decimal/Percentage Art</a:t>
            </a:r>
            <a:endParaRPr lang="en-CA" dirty="0"/>
          </a:p>
        </p:txBody>
      </p:sp>
      <p:sp>
        <p:nvSpPr>
          <p:cNvPr id="3" name="Content Placeholder 2">
            <a:extLst>
              <a:ext uri="{FF2B5EF4-FFF2-40B4-BE49-F238E27FC236}">
                <a16:creationId xmlns:a16="http://schemas.microsoft.com/office/drawing/2014/main" id="{D42D7027-77C4-4065-83B9-6924443791F9}"/>
              </a:ext>
            </a:extLst>
          </p:cNvPr>
          <p:cNvSpPr>
            <a:spLocks noGrp="1"/>
          </p:cNvSpPr>
          <p:nvPr>
            <p:ph idx="1"/>
          </p:nvPr>
        </p:nvSpPr>
        <p:spPr/>
        <p:txBody>
          <a:bodyPr>
            <a:normAutofit/>
          </a:bodyPr>
          <a:lstStyle/>
          <a:p>
            <a:r>
              <a:rPr lang="en-US" dirty="0"/>
              <a:t>Using the information from the fraction art students can calculate both decimals and percents for each of the fractions </a:t>
            </a:r>
          </a:p>
          <a:p>
            <a:pPr lvl="1"/>
            <a:r>
              <a:rPr lang="en-US" dirty="0"/>
              <a:t>Fraction to Decimal: dive the top number by the bottom number in the fraction</a:t>
            </a:r>
          </a:p>
          <a:p>
            <a:pPr lvl="1"/>
            <a:r>
              <a:rPr lang="en-US" dirty="0"/>
              <a:t>Decimal to Percent: multiply the decimal by 100</a:t>
            </a:r>
          </a:p>
        </p:txBody>
      </p:sp>
    </p:spTree>
    <p:extLst>
      <p:ext uri="{BB962C8B-B14F-4D97-AF65-F5344CB8AC3E}">
        <p14:creationId xmlns:p14="http://schemas.microsoft.com/office/powerpoint/2010/main" val="3159761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6C8FA-B8DE-430F-8164-8214B3041B69}"/>
              </a:ext>
            </a:extLst>
          </p:cNvPr>
          <p:cNvSpPr>
            <a:spLocks noGrp="1"/>
          </p:cNvSpPr>
          <p:nvPr>
            <p:ph type="title"/>
          </p:nvPr>
        </p:nvSpPr>
        <p:spPr/>
        <p:txBody>
          <a:bodyPr/>
          <a:lstStyle/>
          <a:p>
            <a:r>
              <a:rPr lang="en-US" dirty="0"/>
              <a:t>Decimal/Percentage Art Single Point Rubric</a:t>
            </a:r>
            <a:endParaRPr lang="en-CA" dirty="0"/>
          </a:p>
        </p:txBody>
      </p:sp>
      <p:graphicFrame>
        <p:nvGraphicFramePr>
          <p:cNvPr id="4" name="Table 4">
            <a:extLst>
              <a:ext uri="{FF2B5EF4-FFF2-40B4-BE49-F238E27FC236}">
                <a16:creationId xmlns:a16="http://schemas.microsoft.com/office/drawing/2014/main" id="{2C73C0FA-6C6C-48DD-866A-9CA5AA4A681C}"/>
              </a:ext>
            </a:extLst>
          </p:cNvPr>
          <p:cNvGraphicFramePr>
            <a:graphicFrameLocks noGrp="1"/>
          </p:cNvGraphicFramePr>
          <p:nvPr>
            <p:ph idx="1"/>
            <p:extLst>
              <p:ext uri="{D42A27DB-BD31-4B8C-83A1-F6EECF244321}">
                <p14:modId xmlns:p14="http://schemas.microsoft.com/office/powerpoint/2010/main" val="3243933280"/>
              </p:ext>
            </p:extLst>
          </p:nvPr>
        </p:nvGraphicFramePr>
        <p:xfrm>
          <a:off x="1089660" y="1905000"/>
          <a:ext cx="10012680" cy="256032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478121726"/>
                    </a:ext>
                  </a:extLst>
                </a:gridCol>
                <a:gridCol w="4160520">
                  <a:extLst>
                    <a:ext uri="{9D8B030D-6E8A-4147-A177-3AD203B41FA5}">
                      <a16:colId xmlns:a16="http://schemas.microsoft.com/office/drawing/2014/main" val="3195425786"/>
                    </a:ext>
                  </a:extLst>
                </a:gridCol>
                <a:gridCol w="2418080">
                  <a:extLst>
                    <a:ext uri="{9D8B030D-6E8A-4147-A177-3AD203B41FA5}">
                      <a16:colId xmlns:a16="http://schemas.microsoft.com/office/drawing/2014/main" val="979997290"/>
                    </a:ext>
                  </a:extLst>
                </a:gridCol>
                <a:gridCol w="1330960">
                  <a:extLst>
                    <a:ext uri="{9D8B030D-6E8A-4147-A177-3AD203B41FA5}">
                      <a16:colId xmlns:a16="http://schemas.microsoft.com/office/drawing/2014/main" val="3131486473"/>
                    </a:ext>
                  </a:extLst>
                </a:gridCol>
              </a:tblGrid>
              <a:tr h="370840">
                <a:tc>
                  <a:txBody>
                    <a:bodyPr/>
                    <a:lstStyle/>
                    <a:p>
                      <a:pPr algn="ctr"/>
                      <a:r>
                        <a:rPr lang="en-US" dirty="0">
                          <a:solidFill>
                            <a:schemeClr val="tx1"/>
                          </a:solidFill>
                        </a:rPr>
                        <a:t>Areas that need Improvement</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Criteria</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Exceeding expectations</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Mark</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0702496"/>
                  </a:ext>
                </a:extLst>
              </a:tr>
              <a:tr h="370840">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Can accurately convert a fraction into a decimal</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dirty="0">
                          <a:solidFill>
                            <a:schemeClr val="tx1"/>
                          </a:solidFill>
                        </a:rPr>
                        <a:t>/3</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0104402"/>
                  </a:ext>
                </a:extLst>
              </a:tr>
              <a:tr h="370840">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Can accurately convert a decimal into a percent</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/3</a:t>
                      </a:r>
                      <a:endParaRPr lang="en-CA" dirty="0">
                        <a:solidFill>
                          <a:schemeClr val="tx1"/>
                        </a:solidFill>
                      </a:endParaRPr>
                    </a:p>
                    <a:p>
                      <a:pPr algn="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7015130"/>
                  </a:ext>
                </a:extLst>
              </a:tr>
              <a:tr h="370840">
                <a:tc>
                  <a:txBody>
                    <a:bodyPr/>
                    <a:lstStyle/>
                    <a:p>
                      <a:endParaRPr lang="en-C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solidFill>
                          <a:schemeClr val="tx1"/>
                        </a:solidFill>
                      </a:endParaRPr>
                    </a:p>
                    <a:p>
                      <a:endParaRPr lang="en-CA"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dirty="0">
                          <a:solidFill>
                            <a:schemeClr val="tx1"/>
                          </a:solidFill>
                        </a:rPr>
                        <a:t>Total</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dirty="0">
                          <a:solidFill>
                            <a:schemeClr val="tx1"/>
                          </a:solidFill>
                        </a:rPr>
                        <a:t>/6</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7100644"/>
                  </a:ext>
                </a:extLst>
              </a:tr>
            </a:tbl>
          </a:graphicData>
        </a:graphic>
      </p:graphicFrame>
    </p:spTree>
    <p:extLst>
      <p:ext uri="{BB962C8B-B14F-4D97-AF65-F5344CB8AC3E}">
        <p14:creationId xmlns:p14="http://schemas.microsoft.com/office/powerpoint/2010/main" val="1857413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8B98-59AA-43AE-8929-11044D4A1E25}"/>
              </a:ext>
            </a:extLst>
          </p:cNvPr>
          <p:cNvSpPr>
            <a:spLocks noGrp="1"/>
          </p:cNvSpPr>
          <p:nvPr>
            <p:ph type="title"/>
          </p:nvPr>
        </p:nvSpPr>
        <p:spPr/>
        <p:txBody>
          <a:bodyPr/>
          <a:lstStyle/>
          <a:p>
            <a:r>
              <a:rPr lang="en-US" dirty="0"/>
              <a:t>Decimal/Percentage Art Example</a:t>
            </a:r>
            <a:endParaRPr lang="en-CA" dirty="0"/>
          </a:p>
        </p:txBody>
      </p:sp>
      <p:sp>
        <p:nvSpPr>
          <p:cNvPr id="3" name="Content Placeholder 2">
            <a:extLst>
              <a:ext uri="{FF2B5EF4-FFF2-40B4-BE49-F238E27FC236}">
                <a16:creationId xmlns:a16="http://schemas.microsoft.com/office/drawing/2014/main" id="{D42D7027-77C4-4065-83B9-6924443791F9}"/>
              </a:ext>
            </a:extLst>
          </p:cNvPr>
          <p:cNvSpPr>
            <a:spLocks noGrp="1"/>
          </p:cNvSpPr>
          <p:nvPr>
            <p:ph idx="1"/>
          </p:nvPr>
        </p:nvSpPr>
        <p:spPr>
          <a:xfrm>
            <a:off x="4460240" y="1468490"/>
            <a:ext cx="6893560" cy="4708473"/>
          </a:xfrm>
        </p:spPr>
        <p:txBody>
          <a:bodyPr>
            <a:normAutofit/>
          </a:bodyPr>
          <a:lstStyle/>
          <a:p>
            <a:r>
              <a:rPr lang="en-US" sz="3000" dirty="0">
                <a:effectLst/>
                <a:latin typeface="Calibri" panose="020F0502020204030204" pitchFamily="34" charset="0"/>
                <a:ea typeface="Calibri" panose="020F0502020204030204" pitchFamily="34" charset="0"/>
                <a:cs typeface="Times New Roman" panose="02020603050405020304" pitchFamily="18" charset="0"/>
              </a:rPr>
              <a:t>Blue 3/12 = 1/4  = 0.25 = 25%</a:t>
            </a:r>
          </a:p>
          <a:p>
            <a:r>
              <a:rPr lang="en-US" sz="3000" dirty="0">
                <a:effectLst/>
                <a:latin typeface="Calibri" panose="020F0502020204030204" pitchFamily="34" charset="0"/>
                <a:ea typeface="Calibri" panose="020F0502020204030204" pitchFamily="34" charset="0"/>
                <a:cs typeface="Times New Roman" panose="02020603050405020304" pitchFamily="18" charset="0"/>
              </a:rPr>
              <a:t>Yello</a:t>
            </a:r>
            <a:r>
              <a:rPr lang="en-US" sz="3000" dirty="0">
                <a:latin typeface="Calibri" panose="020F0502020204030204" pitchFamily="34" charset="0"/>
                <a:ea typeface="Calibri" panose="020F0502020204030204" pitchFamily="34" charset="0"/>
                <a:cs typeface="Times New Roman" panose="02020603050405020304" pitchFamily="18" charset="0"/>
              </a:rPr>
              <a:t>w </a:t>
            </a:r>
            <a:r>
              <a:rPr lang="en-US" sz="3000" dirty="0">
                <a:effectLst/>
                <a:latin typeface="Calibri" panose="020F0502020204030204" pitchFamily="34" charset="0"/>
                <a:ea typeface="Calibri" panose="020F0502020204030204" pitchFamily="34" charset="0"/>
                <a:cs typeface="Times New Roman" panose="02020603050405020304" pitchFamily="18" charset="0"/>
              </a:rPr>
              <a:t>2/12 = 1/6 = 0.167 = 16.7%</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r>
              <a:rPr lang="en-US" sz="3000" dirty="0">
                <a:effectLst/>
                <a:latin typeface="Calibri" panose="020F0502020204030204" pitchFamily="34" charset="0"/>
                <a:ea typeface="Calibri" panose="020F0502020204030204" pitchFamily="34" charset="0"/>
                <a:cs typeface="Times New Roman" panose="02020603050405020304" pitchFamily="18" charset="0"/>
              </a:rPr>
              <a:t>Green 1/12 = 0.083 = 8.3%</a:t>
            </a:r>
          </a:p>
          <a:p>
            <a:r>
              <a:rPr lang="en-US" sz="3000" dirty="0">
                <a:effectLst/>
                <a:latin typeface="Calibri" panose="020F0502020204030204" pitchFamily="34" charset="0"/>
                <a:ea typeface="Calibri" panose="020F0502020204030204" pitchFamily="34" charset="0"/>
                <a:cs typeface="Times New Roman" panose="02020603050405020304" pitchFamily="18" charset="0"/>
              </a:rPr>
              <a:t>Orange 4/12 = 1/3 = 0.333 = 33.3%</a:t>
            </a:r>
          </a:p>
          <a:p>
            <a:r>
              <a:rPr lang="en-US" sz="3000" dirty="0">
                <a:latin typeface="Calibri" panose="020F0502020204030204" pitchFamily="34" charset="0"/>
                <a:ea typeface="Calibri" panose="020F0502020204030204" pitchFamily="34" charset="0"/>
                <a:cs typeface="Times New Roman" panose="02020603050405020304" pitchFamily="18" charset="0"/>
              </a:rPr>
              <a:t>G</a:t>
            </a:r>
            <a:r>
              <a:rPr lang="en-US" sz="3000" dirty="0">
                <a:effectLst/>
                <a:latin typeface="Calibri" panose="020F0502020204030204" pitchFamily="34" charset="0"/>
                <a:ea typeface="Calibri" panose="020F0502020204030204" pitchFamily="34" charset="0"/>
                <a:cs typeface="Times New Roman" panose="02020603050405020304" pitchFamily="18" charset="0"/>
              </a:rPr>
              <a:t>ray 1/12 = 0.083 = 8.3%</a:t>
            </a:r>
          </a:p>
          <a:p>
            <a:r>
              <a:rPr lang="en-US" sz="3000" dirty="0">
                <a:latin typeface="Calibri" panose="020F0502020204030204" pitchFamily="34" charset="0"/>
                <a:ea typeface="Calibri" panose="020F0502020204030204" pitchFamily="34" charset="0"/>
                <a:cs typeface="Times New Roman" panose="02020603050405020304" pitchFamily="18" charset="0"/>
              </a:rPr>
              <a:t>B</a:t>
            </a:r>
            <a:r>
              <a:rPr lang="en-US" sz="3000" dirty="0">
                <a:effectLst/>
                <a:latin typeface="Calibri" panose="020F0502020204030204" pitchFamily="34" charset="0"/>
                <a:ea typeface="Calibri" panose="020F0502020204030204" pitchFamily="34" charset="0"/>
                <a:cs typeface="Times New Roman" panose="02020603050405020304" pitchFamily="18" charset="0"/>
              </a:rPr>
              <a:t>lac</a:t>
            </a:r>
            <a:r>
              <a:rPr lang="en-US" sz="3000" dirty="0">
                <a:latin typeface="Calibri" panose="020F0502020204030204" pitchFamily="34" charset="0"/>
                <a:ea typeface="Calibri" panose="020F0502020204030204" pitchFamily="34" charset="0"/>
                <a:cs typeface="Times New Roman" panose="02020603050405020304" pitchFamily="18" charset="0"/>
              </a:rPr>
              <a:t>k </a:t>
            </a:r>
            <a:r>
              <a:rPr lang="en-US" sz="3000" dirty="0">
                <a:effectLst/>
                <a:latin typeface="Calibri" panose="020F0502020204030204" pitchFamily="34" charset="0"/>
                <a:ea typeface="Calibri" panose="020F0502020204030204" pitchFamily="34" charset="0"/>
                <a:cs typeface="Times New Roman" panose="02020603050405020304" pitchFamily="18" charset="0"/>
              </a:rPr>
              <a:t>1/12 = 0.083 = 8.3%</a:t>
            </a:r>
          </a:p>
        </p:txBody>
      </p:sp>
      <p:sp>
        <p:nvSpPr>
          <p:cNvPr id="5" name="Rectangle 4">
            <a:extLst>
              <a:ext uri="{FF2B5EF4-FFF2-40B4-BE49-F238E27FC236}">
                <a16:creationId xmlns:a16="http://schemas.microsoft.com/office/drawing/2014/main" id="{6444EED3-B877-4793-9694-34A9D4C65FA0}"/>
              </a:ext>
            </a:extLst>
          </p:cNvPr>
          <p:cNvSpPr/>
          <p:nvPr/>
        </p:nvSpPr>
        <p:spPr>
          <a:xfrm>
            <a:off x="952001" y="1468490"/>
            <a:ext cx="1080000" cy="1080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8CE62247-0F5D-47AA-AB1E-0BFD17A5CBF1}"/>
              </a:ext>
            </a:extLst>
          </p:cNvPr>
          <p:cNvSpPr/>
          <p:nvPr/>
        </p:nvSpPr>
        <p:spPr>
          <a:xfrm>
            <a:off x="2020504" y="2541546"/>
            <a:ext cx="1080000" cy="1080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95B3E166-14B8-4259-991C-CED0A3395E02}"/>
              </a:ext>
            </a:extLst>
          </p:cNvPr>
          <p:cNvSpPr/>
          <p:nvPr/>
        </p:nvSpPr>
        <p:spPr>
          <a:xfrm>
            <a:off x="940504" y="3615113"/>
            <a:ext cx="1080000" cy="1080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12A6441C-D79A-4E8D-8DDC-CFF30299EC85}"/>
              </a:ext>
            </a:extLst>
          </p:cNvPr>
          <p:cNvSpPr/>
          <p:nvPr/>
        </p:nvSpPr>
        <p:spPr>
          <a:xfrm>
            <a:off x="2026331" y="4691386"/>
            <a:ext cx="1080000" cy="10800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C75584D6-9BEC-4B0C-9A14-8C95823022DF}"/>
              </a:ext>
            </a:extLst>
          </p:cNvPr>
          <p:cNvSpPr/>
          <p:nvPr/>
        </p:nvSpPr>
        <p:spPr>
          <a:xfrm>
            <a:off x="3105737" y="1461546"/>
            <a:ext cx="1080000" cy="1080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E4C22049-EC02-4B0C-A640-00B4C6B61883}"/>
              </a:ext>
            </a:extLst>
          </p:cNvPr>
          <p:cNvSpPr/>
          <p:nvPr/>
        </p:nvSpPr>
        <p:spPr>
          <a:xfrm>
            <a:off x="3110910" y="3625273"/>
            <a:ext cx="1080000" cy="108000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dirty="0"/>
          </a:p>
        </p:txBody>
      </p:sp>
      <p:sp>
        <p:nvSpPr>
          <p:cNvPr id="17" name="Rectangle 16">
            <a:extLst>
              <a:ext uri="{FF2B5EF4-FFF2-40B4-BE49-F238E27FC236}">
                <a16:creationId xmlns:a16="http://schemas.microsoft.com/office/drawing/2014/main" id="{943A3667-A161-4FD3-AF31-3700DBD409AB}"/>
              </a:ext>
            </a:extLst>
          </p:cNvPr>
          <p:cNvSpPr/>
          <p:nvPr/>
        </p:nvSpPr>
        <p:spPr>
          <a:xfrm>
            <a:off x="2029981" y="1458840"/>
            <a:ext cx="1080000" cy="1080000"/>
          </a:xfrm>
          <a:prstGeom prst="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19" name="Rectangle 18">
            <a:extLst>
              <a:ext uri="{FF2B5EF4-FFF2-40B4-BE49-F238E27FC236}">
                <a16:creationId xmlns:a16="http://schemas.microsoft.com/office/drawing/2014/main" id="{63129DE4-D286-40AC-95D9-50093B5DA1FF}"/>
              </a:ext>
            </a:extLst>
          </p:cNvPr>
          <p:cNvSpPr/>
          <p:nvPr/>
        </p:nvSpPr>
        <p:spPr>
          <a:xfrm>
            <a:off x="940504" y="2541546"/>
            <a:ext cx="1080000" cy="1080000"/>
          </a:xfrm>
          <a:prstGeom prst="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sp>
        <p:nvSpPr>
          <p:cNvPr id="21" name="Rectangle 20">
            <a:extLst>
              <a:ext uri="{FF2B5EF4-FFF2-40B4-BE49-F238E27FC236}">
                <a16:creationId xmlns:a16="http://schemas.microsoft.com/office/drawing/2014/main" id="{4AA1C50C-7090-449F-8421-02C70459A755}"/>
              </a:ext>
            </a:extLst>
          </p:cNvPr>
          <p:cNvSpPr/>
          <p:nvPr/>
        </p:nvSpPr>
        <p:spPr>
          <a:xfrm>
            <a:off x="3094371" y="4705273"/>
            <a:ext cx="1080000" cy="1080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23" name="Rectangle 22">
            <a:extLst>
              <a:ext uri="{FF2B5EF4-FFF2-40B4-BE49-F238E27FC236}">
                <a16:creationId xmlns:a16="http://schemas.microsoft.com/office/drawing/2014/main" id="{7B100ABF-DD83-4BAB-9063-41D2B28D7513}"/>
              </a:ext>
            </a:extLst>
          </p:cNvPr>
          <p:cNvSpPr/>
          <p:nvPr/>
        </p:nvSpPr>
        <p:spPr>
          <a:xfrm>
            <a:off x="2029764" y="3621546"/>
            <a:ext cx="1080000" cy="1080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D8019EAA-A0F6-41BF-B26A-0D8E2C974815}"/>
              </a:ext>
            </a:extLst>
          </p:cNvPr>
          <p:cNvSpPr/>
          <p:nvPr/>
        </p:nvSpPr>
        <p:spPr>
          <a:xfrm>
            <a:off x="936171" y="4691386"/>
            <a:ext cx="1080000" cy="1080000"/>
          </a:xfrm>
          <a:prstGeom prst="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dirty="0"/>
          </a:p>
        </p:txBody>
      </p:sp>
      <p:sp>
        <p:nvSpPr>
          <p:cNvPr id="27" name="Rectangle 26">
            <a:extLst>
              <a:ext uri="{FF2B5EF4-FFF2-40B4-BE49-F238E27FC236}">
                <a16:creationId xmlns:a16="http://schemas.microsoft.com/office/drawing/2014/main" id="{15C01E22-C37A-47DC-ACE9-C9701199A22D}"/>
              </a:ext>
            </a:extLst>
          </p:cNvPr>
          <p:cNvSpPr/>
          <p:nvPr/>
        </p:nvSpPr>
        <p:spPr>
          <a:xfrm>
            <a:off x="3098573" y="2541546"/>
            <a:ext cx="1080000" cy="1080000"/>
          </a:xfrm>
          <a:prstGeom prst="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29" name="Rectangle 28">
            <a:extLst>
              <a:ext uri="{FF2B5EF4-FFF2-40B4-BE49-F238E27FC236}">
                <a16:creationId xmlns:a16="http://schemas.microsoft.com/office/drawing/2014/main" id="{9CD234D2-397C-4E53-B62F-1D456F952A6C}"/>
              </a:ext>
            </a:extLst>
          </p:cNvPr>
          <p:cNvSpPr/>
          <p:nvPr/>
        </p:nvSpPr>
        <p:spPr>
          <a:xfrm>
            <a:off x="945737" y="1458840"/>
            <a:ext cx="3240000" cy="43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36344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1ABA8-1E52-4C21-8343-E20B64F07C56}"/>
              </a:ext>
            </a:extLst>
          </p:cNvPr>
          <p:cNvSpPr>
            <a:spLocks noGrp="1"/>
          </p:cNvSpPr>
          <p:nvPr>
            <p:ph type="title"/>
          </p:nvPr>
        </p:nvSpPr>
        <p:spPr/>
        <p:txBody>
          <a:bodyPr/>
          <a:lstStyle/>
          <a:p>
            <a:r>
              <a:rPr lang="en-US" dirty="0"/>
              <a:t>Area Art</a:t>
            </a:r>
            <a:endParaRPr lang="en-CA" dirty="0"/>
          </a:p>
        </p:txBody>
      </p:sp>
      <p:sp>
        <p:nvSpPr>
          <p:cNvPr id="3" name="Content Placeholder 2">
            <a:extLst>
              <a:ext uri="{FF2B5EF4-FFF2-40B4-BE49-F238E27FC236}">
                <a16:creationId xmlns:a16="http://schemas.microsoft.com/office/drawing/2014/main" id="{50C03594-59B7-4BFD-8BE3-69F0BA2F18FE}"/>
              </a:ext>
            </a:extLst>
          </p:cNvPr>
          <p:cNvSpPr>
            <a:spLocks noGrp="1"/>
          </p:cNvSpPr>
          <p:nvPr>
            <p:ph idx="1"/>
          </p:nvPr>
        </p:nvSpPr>
        <p:spPr>
          <a:xfrm>
            <a:off x="4257040" y="365125"/>
            <a:ext cx="7096760" cy="5811838"/>
          </a:xfrm>
        </p:spPr>
        <p:txBody>
          <a:bodyPr>
            <a:normAutofit fontScale="92500" lnSpcReduction="20000"/>
          </a:bodyPr>
          <a:lstStyle/>
          <a:p>
            <a:pPr marL="0" lvl="0" indent="0">
              <a:buNone/>
            </a:pPr>
            <a:r>
              <a:rPr lang="en-US" sz="2400" dirty="0">
                <a:latin typeface="Calibri" panose="020F0502020204030204" pitchFamily="34" charset="0"/>
                <a:ea typeface="Calibri" panose="020F0502020204030204" pitchFamily="34" charset="0"/>
                <a:cs typeface="Times New Roman" panose="02020603050405020304" pitchFamily="18" charset="0"/>
              </a:rPr>
              <a:t>Project Instructions and Criteria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Create a piece of art that uses area.  Your piece of art can be a drawing, painting, craft, etc.  Regardless of the type of art you must be able to calculate the area of each section.</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You can calculate the area of the shapes and/or colour.</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Need to use a minimum of six shapes and/or colours.</a:t>
            </a:r>
          </a:p>
          <a:p>
            <a:pPr marL="457200" lvl="1" indent="0">
              <a:buNone/>
            </a:pP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Show the formulas used to calculate the area(s).</a:t>
            </a:r>
          </a:p>
          <a:p>
            <a:pPr marL="342900" lvl="0" indent="-342900">
              <a:buFont typeface="Calibri" panose="020F050202020403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Need to calculate the total area of your artwork.</a:t>
            </a:r>
          </a:p>
          <a:p>
            <a:pPr marL="342900" lvl="0" indent="-342900">
              <a:buFont typeface="Calibri" panose="020F0502020204030204" pitchFamily="34" charset="0"/>
              <a:buChar char="-"/>
            </a:pP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CA" sz="2400" dirty="0">
                <a:latin typeface="Calibri" panose="020F0502020204030204" pitchFamily="34" charset="0"/>
                <a:ea typeface="Calibri" panose="020F0502020204030204" pitchFamily="34" charset="0"/>
                <a:cs typeface="Times New Roman" panose="02020603050405020304" pitchFamily="18" charset="0"/>
              </a:rPr>
              <a:t>Show your work.</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This is your opportunity to show your understanding of area in a unique and artistic way.  Be creative and challenge yourself!</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30" name="Rectangle 29">
            <a:extLst>
              <a:ext uri="{FF2B5EF4-FFF2-40B4-BE49-F238E27FC236}">
                <a16:creationId xmlns:a16="http://schemas.microsoft.com/office/drawing/2014/main" id="{1BB50BA4-2BB6-4071-84FB-0ECF7DE774AF}"/>
              </a:ext>
            </a:extLst>
          </p:cNvPr>
          <p:cNvSpPr/>
          <p:nvPr/>
        </p:nvSpPr>
        <p:spPr>
          <a:xfrm>
            <a:off x="650240" y="1584960"/>
            <a:ext cx="3240000" cy="1080000"/>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32" name="Rectangle 31">
            <a:extLst>
              <a:ext uri="{FF2B5EF4-FFF2-40B4-BE49-F238E27FC236}">
                <a16:creationId xmlns:a16="http://schemas.microsoft.com/office/drawing/2014/main" id="{2D981119-7C3E-4B0D-B0ED-9019243F7E9F}"/>
              </a:ext>
            </a:extLst>
          </p:cNvPr>
          <p:cNvSpPr/>
          <p:nvPr/>
        </p:nvSpPr>
        <p:spPr>
          <a:xfrm rot="16200000">
            <a:off x="-429760" y="3744960"/>
            <a:ext cx="3240000" cy="108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dirty="0"/>
          </a:p>
        </p:txBody>
      </p:sp>
      <p:sp>
        <p:nvSpPr>
          <p:cNvPr id="33" name="Rectangle 32">
            <a:extLst>
              <a:ext uri="{FF2B5EF4-FFF2-40B4-BE49-F238E27FC236}">
                <a16:creationId xmlns:a16="http://schemas.microsoft.com/office/drawing/2014/main" id="{1532EB79-6635-41A6-BDD4-FAB49CA3888A}"/>
              </a:ext>
            </a:extLst>
          </p:cNvPr>
          <p:cNvSpPr/>
          <p:nvPr/>
        </p:nvSpPr>
        <p:spPr>
          <a:xfrm>
            <a:off x="1730240" y="2664960"/>
            <a:ext cx="2160000" cy="108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35" name="Rectangle 34">
            <a:extLst>
              <a:ext uri="{FF2B5EF4-FFF2-40B4-BE49-F238E27FC236}">
                <a16:creationId xmlns:a16="http://schemas.microsoft.com/office/drawing/2014/main" id="{8C7A7451-2F42-4AE8-A021-2ECB365525B6}"/>
              </a:ext>
            </a:extLst>
          </p:cNvPr>
          <p:cNvSpPr/>
          <p:nvPr/>
        </p:nvSpPr>
        <p:spPr>
          <a:xfrm>
            <a:off x="1730238" y="3744959"/>
            <a:ext cx="1080001" cy="10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Rectangle 36">
            <a:extLst>
              <a:ext uri="{FF2B5EF4-FFF2-40B4-BE49-F238E27FC236}">
                <a16:creationId xmlns:a16="http://schemas.microsoft.com/office/drawing/2014/main" id="{C8A562BB-B2F3-40C3-B7FB-8BFE12DD4810}"/>
              </a:ext>
            </a:extLst>
          </p:cNvPr>
          <p:cNvSpPr/>
          <p:nvPr/>
        </p:nvSpPr>
        <p:spPr>
          <a:xfrm>
            <a:off x="2810239" y="3744959"/>
            <a:ext cx="1080001" cy="1080000"/>
          </a:xfrm>
          <a:prstGeom prst="rect">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dirty="0"/>
          </a:p>
        </p:txBody>
      </p:sp>
      <p:sp>
        <p:nvSpPr>
          <p:cNvPr id="41" name="Rectangle 40">
            <a:extLst>
              <a:ext uri="{FF2B5EF4-FFF2-40B4-BE49-F238E27FC236}">
                <a16:creationId xmlns:a16="http://schemas.microsoft.com/office/drawing/2014/main" id="{1D46F7FA-294E-4864-81B7-6D8C53281A2D}"/>
              </a:ext>
            </a:extLst>
          </p:cNvPr>
          <p:cNvSpPr/>
          <p:nvPr/>
        </p:nvSpPr>
        <p:spPr>
          <a:xfrm>
            <a:off x="1730238" y="4824958"/>
            <a:ext cx="2160000" cy="108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982198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5230</Words>
  <Application>Microsoft Office PowerPoint</Application>
  <PresentationFormat>Widescreen</PresentationFormat>
  <Paragraphs>594</Paragraphs>
  <Slides>57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Amazon Ember</vt:lpstr>
      <vt:lpstr>Arial</vt:lpstr>
      <vt:lpstr>Calibri</vt:lpstr>
      <vt:lpstr>Calibri Light</vt:lpstr>
      <vt:lpstr>Courier New</vt:lpstr>
      <vt:lpstr>Merriweather</vt:lpstr>
      <vt:lpstr>Roboto</vt:lpstr>
      <vt:lpstr>TimesNewRomanPS-BoldMT</vt:lpstr>
      <vt:lpstr>TimesNewRomanPS-ItalicMT</vt:lpstr>
      <vt:lpstr>TimesNewRomanPSMT</vt:lpstr>
      <vt:lpstr>Office Theme</vt:lpstr>
      <vt:lpstr>Utilizing Art in Math and Science</vt:lpstr>
      <vt:lpstr>Art and Math</vt:lpstr>
      <vt:lpstr>Fraction Art</vt:lpstr>
      <vt:lpstr>Fraction Art Single Point Rubric</vt:lpstr>
      <vt:lpstr>Fraction Art</vt:lpstr>
      <vt:lpstr>Decimal/Percentage Art</vt:lpstr>
      <vt:lpstr>Decimal/Percentage Art Single Point Rubric</vt:lpstr>
      <vt:lpstr>Decimal/Percentage Art Example</vt:lpstr>
      <vt:lpstr>Area Art</vt:lpstr>
      <vt:lpstr>Area Art Single Point Rubric</vt:lpstr>
      <vt:lpstr>Area Art Example</vt:lpstr>
      <vt:lpstr>Candy Box</vt:lpstr>
      <vt:lpstr>Candy Box Version 1: Surface Area and Volume (Page 1)</vt:lpstr>
      <vt:lpstr>Candy Box Version 1: Surface Area and Volume (Page 2)</vt:lpstr>
      <vt:lpstr>Candy Box Version 1: Surface Area and Volume (Page 3)</vt:lpstr>
      <vt:lpstr>Candy Box Version 2: Angles, Scale and Point of View (Page 1)</vt:lpstr>
      <vt:lpstr>Candy Box Version 2: Angles, Scale and Point of View (Page 2)</vt:lpstr>
      <vt:lpstr>Candy Box Version 2: Angles, Scale and Point of View (Page 3)</vt:lpstr>
      <vt:lpstr>Candy Box Version 2: Angles, Scale and Point of View (Page 4)</vt:lpstr>
      <vt:lpstr>Art Project Finances</vt:lpstr>
      <vt:lpstr>Art Project Finances Single Point Rubric</vt:lpstr>
      <vt:lpstr>Art Project Finances Example (Page 1)</vt:lpstr>
      <vt:lpstr>Art Project Finances Example (Page 2)</vt:lpstr>
      <vt:lpstr>Art Project Finances Example (Page 3)</vt:lpstr>
      <vt:lpstr>Symmetry Art</vt:lpstr>
      <vt:lpstr>Symmetry Art Single Point Rubric</vt:lpstr>
      <vt:lpstr>Symmetry Art Examples</vt:lpstr>
      <vt:lpstr>Symmetry Art Examples</vt:lpstr>
      <vt:lpstr>Symmetry Art Examples</vt:lpstr>
      <vt:lpstr>Art and Science</vt:lpstr>
      <vt:lpstr>The Walking Rainbow Rationale </vt:lpstr>
      <vt:lpstr>The Walking Rainbow Experiment </vt:lpstr>
      <vt:lpstr>The Walking Rainbow Experiment  Continued</vt:lpstr>
      <vt:lpstr>The Walking Rainbow Experiment  Continued</vt:lpstr>
      <vt:lpstr>Celery Rainbow Rationale</vt:lpstr>
      <vt:lpstr>Celery Rainbow Experiment </vt:lpstr>
      <vt:lpstr>Celery Rainbow Experiment </vt:lpstr>
      <vt:lpstr>Celery Rainbow Experiment </vt:lpstr>
      <vt:lpstr>Leaf Print Rationale </vt:lpstr>
      <vt:lpstr>Leaf Print Experiment  </vt:lpstr>
      <vt:lpstr>Leaf Print Experiment  </vt:lpstr>
      <vt:lpstr>Leaf Print Experiment  </vt:lpstr>
      <vt:lpstr>Sugar Crystals Rationale </vt:lpstr>
      <vt:lpstr>Sugar Crystals Experiment  </vt:lpstr>
      <vt:lpstr>Sugar Crystals Experiment </vt:lpstr>
      <vt:lpstr>Sugar Crystals Experiment </vt:lpstr>
      <vt:lpstr>Sugar Crystals Experiment </vt:lpstr>
      <vt:lpstr>Crayon Rock Cycle Rationale</vt:lpstr>
      <vt:lpstr>Crayon Rock Cycle Experiment </vt:lpstr>
      <vt:lpstr>Crayon Rock Cycle Experiment </vt:lpstr>
      <vt:lpstr>Crayon Rock Cycle Experiment </vt:lpstr>
      <vt:lpstr>Crayon Rock Cycle Experiment </vt:lpstr>
      <vt:lpstr>Crayon Rock Cycle Experiment </vt:lpstr>
      <vt:lpstr>Crayon Rock Cycle Experiment </vt:lpstr>
      <vt:lpstr>Crayon Rock Cycle Experiment </vt:lpstr>
      <vt:lpstr>Crayon Rock Cycle Experiment </vt:lpstr>
      <vt:lpstr>Crayon Rock Cycle Experiment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Art in Math and Science</dc:title>
  <dc:creator>Alysha Bandali</dc:creator>
  <cp:lastModifiedBy>Alysha Bandali</cp:lastModifiedBy>
  <cp:revision>24</cp:revision>
  <dcterms:created xsi:type="dcterms:W3CDTF">2020-08-18T06:59:55Z</dcterms:created>
  <dcterms:modified xsi:type="dcterms:W3CDTF">2020-08-26T23:30:59Z</dcterms:modified>
</cp:coreProperties>
</file>