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6" r:id="rId17"/>
    <p:sldId id="278" r:id="rId18"/>
    <p:sldId id="270" r:id="rId19"/>
    <p:sldId id="271" r:id="rId20"/>
    <p:sldId id="277" r:id="rId21"/>
    <p:sldId id="272" r:id="rId22"/>
    <p:sldId id="273" r:id="rId23"/>
    <p:sldId id="280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94864" autoAdjust="0"/>
  </p:normalViewPr>
  <p:slideViewPr>
    <p:cSldViewPr>
      <p:cViewPr varScale="1">
        <p:scale>
          <a:sx n="87" d="100"/>
          <a:sy n="87" d="100"/>
        </p:scale>
        <p:origin x="8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68CA-6DAF-EB46-AB21-EA7B35FE3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34476-1171-8648-96B4-C99611AEA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EC39D-BB7C-5F45-BB6B-B33C9248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893A4-7564-4A4D-842D-7A3B8320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D04A-C8D0-B943-A01E-8F602139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0561-563B-B942-AACF-F52F9244FA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6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F11D-EE7D-8049-8C4E-37C7E0A1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60480-7003-DF4B-9161-1CA122B37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8EC31-D9C8-0E40-816E-229EE096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59BC0-482A-4444-8C52-7825F787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A8EF9-935D-CB43-BC36-4AEF214C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1981-BF24-0744-9A3C-56167B1432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4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8BD07-0EF0-0240-9D2E-7634FE547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C9DDB-730B-B547-BA09-F98B593DB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DFA63-278E-7248-97CE-9BE6643E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86F6D-4129-C743-8337-BD90D324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9A26A-05A2-584D-AF16-90E17C05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681A-A40F-C94F-990B-2218424B40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26E3-138B-554E-8AA6-BAC85969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3CDF-B984-E64C-9B28-C60AEE9D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6E45E-4D4F-9644-A89F-04F31B1A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8B88-92BA-AF4C-86EF-B2EE258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99D14-8884-7948-A7EA-505BAB48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D84D-BE6E-8F48-9293-32F9E56192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96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45F1-B3AE-8940-AF3C-07870976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A5F6B-576B-3C43-A6A5-EA754E4BB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6C21B-A052-8B40-809F-3095F7F3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C1D79-36F8-0448-9D99-D3606BCD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33FE7-9C79-9A44-8FFC-E529031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0A0-6230-7942-A02E-8FCA4460BA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38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786C7-553F-A444-8BE7-98B04569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BAF9-5ED7-1D49-8FAF-61862DD96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50116-484A-2340-B773-75B493EDB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53847-8D87-6241-846A-0B284388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89A03-E76C-D04C-A999-0523B7EA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EF71-515D-264D-95A4-BF392393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9F98-C68E-7843-8110-4E81099B8A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46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BBF-E44A-A047-9083-19890F10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580A0-19DE-AB48-BA6D-0548909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4984D-45C2-A841-82F3-10DD0FF90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57DB5-9738-A84A-872D-A44B664A5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5893E-9B24-C742-9039-421BBA160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52D6A-7BAB-3245-A6A4-E5E903CF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82D56-D0AE-3340-9775-5A34D40E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6C49C-0988-E748-9ACD-E0A8C858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A08A-E2A7-2843-9C2C-59E13143E8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37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8AC6-EE23-964E-AB97-D534AAAE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4B29E-CFFA-0E49-BF22-8B2854AB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6B78F-D29B-2B4E-AB43-88EAEA12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FFB99-E048-6544-8246-21890A37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2374-52D6-F844-9010-F951522468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2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D5025-E9F2-8E43-8640-0C34C9E1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EF421-5E5E-8D48-8BCB-C993A9FA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2FCD6-69CF-BD45-8B55-CBEEE53B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0BB6-6512-2F48-BED0-231FA2B08C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36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C0320-7D8F-324C-88A4-EA5B1712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83EB-0729-094D-81B2-63126B3B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F6526-8F12-C344-BE6D-93324F8DC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0475-4377-374B-A66B-667C7385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CE197-5BF9-AF4C-B468-EBC98AB8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B9F4B-3F7C-5D40-9EA8-705C714B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6517-29DC-F54C-A1D1-F7524E4D77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76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E046-8BB0-FA42-8436-6E23604F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A1C18-18CE-6A4C-B355-6FDA1D373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D570F-8BE5-204C-8464-26E4684DE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4B770-FB32-114A-A6C6-745DC6D9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074E1-F53C-644F-8A5A-D09B4235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88456-2744-3841-B847-60F3350D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1570-F8E6-5A44-A84F-33D080D461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1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A2A75-F4FF-7F4E-A711-D1662752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44DA5-75E5-2C44-984E-AECAFD9CC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F400B-F3A3-D94F-8F69-4B60E618A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FB25-CBB0-C446-965B-1B8567052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8BE0-07C3-114A-8AB0-A1D842DCC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962F-CFB7-3244-86AB-D6E670E693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00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nimate4.com/virus/bird-flu/h5n1/tuberculosis/influenza/tb/smallpox/ebola-virus.m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virus/BACTERIOPHAGE/phage-lambda-replicatio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e4.com/hiv.htm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mrsec.wisc.edu/Edetc/technologist/thumbnails/Matt/Virus_diagram.jpg&amp;imgrefurl=http://mrsec.wisc.edu/Edetc/technologist/Matt.html&amp;h=207&amp;w=339&amp;sz=34&amp;tbnid=oiWYcBPSP9cVUM:&amp;tbnh=73&amp;tbnw=119&amp;prev=/images%3Fq%3Dtobacco%2Bmosaic%2Bvirus&amp;start=1&amp;ei=X9kBRvKXMqDIggS--OHjCA&amp;sig2=8z0AEUBiVO_XMIzQzax_1Q&amp;sa=X&amp;oi=images&amp;ct=image&amp;cd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irus/SMALLPOX/smallpox-life-cycl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km.com.au/VIRUS/SMALLPOX/smallpox-structur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na/DNA-helix-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irus/HCV/Hepatitis-C-Virus-Group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nimate4.com/hiv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94D8BD-8677-6D4E-A212-B5E38211FD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b="1" i="1" dirty="0"/>
            </a:br>
            <a:r>
              <a:rPr lang="en-US" altLang="en-US" b="1" i="1" dirty="0"/>
              <a:t>Biology 11</a:t>
            </a:r>
            <a:br>
              <a:rPr lang="en-US" altLang="en-US" b="1" i="1" dirty="0"/>
            </a:br>
            <a:br>
              <a:rPr lang="en-US" altLang="en-US" b="1" i="1"/>
            </a:br>
            <a:r>
              <a:rPr lang="en-US" altLang="en-US" b="1" i="1"/>
              <a:t>Viruses Notes</a:t>
            </a:r>
            <a:br>
              <a:rPr lang="en-US" altLang="en-US" b="1" i="1" dirty="0"/>
            </a:br>
            <a:endParaRPr lang="en-US" altLang="en-US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4E8104C-DC0B-1241-9A42-EB2CF50B91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b="1" i="1" dirty="0"/>
              <a:t>Bandali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0A6156-AC2B-FF4B-85E7-FE9AD7E4E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35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5" name="Picture 7" descr="Virus">
            <a:extLst>
              <a:ext uri="{FF2B5EF4-FFF2-40B4-BE49-F238E27FC236}">
                <a16:creationId xmlns:a16="http://schemas.microsoft.com/office/drawing/2014/main" id="{9892909F-F4E2-264C-9742-A1AF56F48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6351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3">
            <a:extLst>
              <a:ext uri="{FF2B5EF4-FFF2-40B4-BE49-F238E27FC236}">
                <a16:creationId xmlns:a16="http://schemas.microsoft.com/office/drawing/2014/main" id="{BA3EE392-242C-CD4B-B474-36FEB146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635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64" name="Picture 16" descr="Bacteria">
            <a:extLst>
              <a:ext uri="{FF2B5EF4-FFF2-40B4-BE49-F238E27FC236}">
                <a16:creationId xmlns:a16="http://schemas.microsoft.com/office/drawing/2014/main" id="{65FCCFF5-9E60-6044-94EC-3B5760537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6351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C6042E62-85C6-BA4D-8773-08C85C0695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 </a:t>
            </a:r>
            <a:r>
              <a:rPr lang="en-US" altLang="en-US" sz="3200" b="1" dirty="0">
                <a:highlight>
                  <a:srgbClr val="FFFF00"/>
                </a:highlight>
              </a:rPr>
              <a:t>Replication</a:t>
            </a:r>
            <a:r>
              <a:rPr lang="en-US" altLang="en-US" sz="3200" b="1" dirty="0"/>
              <a:t> begins by </a:t>
            </a:r>
            <a:r>
              <a:rPr lang="en-US" altLang="en-US" sz="3200" b="1" dirty="0">
                <a:highlight>
                  <a:srgbClr val="FFFF00"/>
                </a:highlight>
              </a:rPr>
              <a:t>viral nucleic acid </a:t>
            </a:r>
          </a:p>
          <a:p>
            <a:pPr eaLnBrk="1" hangingPunct="1"/>
            <a:endParaRPr lang="en-US" altLang="en-US" sz="3200" b="1" dirty="0"/>
          </a:p>
          <a:p>
            <a:pPr eaLnBrk="1" hangingPunct="1">
              <a:buFontTx/>
              <a:buNone/>
            </a:pPr>
            <a:r>
              <a:rPr lang="en-US" altLang="en-US" sz="3200" b="1" dirty="0"/>
              <a:t>       using the </a:t>
            </a:r>
            <a:r>
              <a:rPr lang="en-US" altLang="en-US" sz="3200" b="1" dirty="0">
                <a:highlight>
                  <a:srgbClr val="FFFF00"/>
                </a:highlight>
              </a:rPr>
              <a:t>host cell’s equipment</a:t>
            </a:r>
            <a:r>
              <a:rPr lang="en-US" altLang="en-US" sz="3200" b="1" dirty="0"/>
              <a:t>.</a:t>
            </a: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AFE64D3A-8894-CC45-A5B6-8424C229A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-10044241"/>
            <a:ext cx="53943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4" name="Picture 6" descr="clip id: 641-25; ebola">
            <a:hlinkClick r:id="rId2"/>
            <a:extLst>
              <a:ext uri="{FF2B5EF4-FFF2-40B4-BE49-F238E27FC236}">
                <a16:creationId xmlns:a16="http://schemas.microsoft.com/office/drawing/2014/main" id="{DE369D1E-50C8-3D4A-8CDC-12EA25E2F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211772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8">
            <a:extLst>
              <a:ext uri="{FF2B5EF4-FFF2-40B4-BE49-F238E27FC236}">
                <a16:creationId xmlns:a16="http://schemas.microsoft.com/office/drawing/2014/main" id="{D87E482C-E055-FE4E-AA5B-66A57F1DE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257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Ebola 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0981C78-9DF5-2344-8093-3A167E855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/>
              <a:t>Two Different Cycles of viruses: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BF29060-B8E9-6A4B-A70F-3CF4CD6BB2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4000" dirty="0">
                <a:highlight>
                  <a:srgbClr val="FFFF00"/>
                </a:highlight>
              </a:rPr>
              <a:t>Lytic Cycle</a:t>
            </a:r>
          </a:p>
          <a:p>
            <a:pPr eaLnBrk="1" hangingPunct="1"/>
            <a:endParaRPr lang="en-US" altLang="en-US" sz="4000" dirty="0"/>
          </a:p>
          <a:p>
            <a:pPr eaLnBrk="1" hangingPunct="1">
              <a:buFontTx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>
                <a:highlight>
                  <a:srgbClr val="FFFF00"/>
                </a:highlight>
              </a:rPr>
              <a:t>Lysogenic cycle</a:t>
            </a:r>
          </a:p>
        </p:txBody>
      </p:sp>
      <p:pic>
        <p:nvPicPr>
          <p:cNvPr id="13317" name="Picture 5" descr="bacteriophage lambda">
            <a:hlinkClick r:id="rId2"/>
            <a:extLst>
              <a:ext uri="{FF2B5EF4-FFF2-40B4-BE49-F238E27FC236}">
                <a16:creationId xmlns:a16="http://schemas.microsoft.com/office/drawing/2014/main" id="{0AB4831E-4178-BE4F-95C3-3DB173E58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25527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9DA6E7F-EE6F-454D-A29D-5CA5C27CB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>
                <a:highlight>
                  <a:srgbClr val="FFFF00"/>
                </a:highlight>
              </a:rPr>
              <a:t>Lytic Cycle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48505D5-4B0C-B54D-97C2-6E2D50E6B5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b="1" u="sng" dirty="0">
                <a:highlight>
                  <a:srgbClr val="FFFF00"/>
                </a:highlight>
              </a:rPr>
              <a:t>Cell dies quickly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Attachment of virus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Nucleic Acid invades host cell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Replication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Assembly of new virus particles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Cell lyses (ruptures) and virus is released</a:t>
            </a:r>
            <a:r>
              <a:rPr lang="en-US" altLang="en-US" dirty="0"/>
              <a:t> </a:t>
            </a:r>
            <a:r>
              <a:rPr lang="en-US" altLang="en-US" b="1" dirty="0"/>
              <a:t>into environment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35D025C-4A8C-7D46-84ED-D11F4EB61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Lytic Cycle</a:t>
            </a:r>
          </a:p>
        </p:txBody>
      </p:sp>
      <p:pic>
        <p:nvPicPr>
          <p:cNvPr id="22532" name="Picture 4" descr="lytic%20cycle">
            <a:extLst>
              <a:ext uri="{FF2B5EF4-FFF2-40B4-BE49-F238E27FC236}">
                <a16:creationId xmlns:a16="http://schemas.microsoft.com/office/drawing/2014/main" id="{DDC0AFE6-A0FC-8C47-8114-86874E3F8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B6A2DF0-208B-3348-BB3E-85394925D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>
                <a:highlight>
                  <a:srgbClr val="FFFF00"/>
                </a:highlight>
              </a:rPr>
              <a:t>Lysogenic Cycle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0165C0A-86B0-6A4E-82FC-5CABD515B6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b="1" u="sng" dirty="0">
                <a:highlight>
                  <a:srgbClr val="FFFF00"/>
                </a:highlight>
              </a:rPr>
              <a:t>Cell does not die quickly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Attachment of virus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Nucleic Acid invades host cell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Virus becomes part of host chromosome –(PROVIRUS)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Cell divides splitting chromosomes and creating new cell with the virus.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 Provirus leaves chromosome      </a:t>
            </a:r>
            <a:r>
              <a:rPr lang="en-US" altLang="en-US" sz="2400" b="1" dirty="0"/>
              <a:t>cont.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471A6C48-157A-AB45-B857-304184BB7B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/>
              <a:t>6. Viral Nucleic Acid and proteins are assembled</a:t>
            </a:r>
          </a:p>
          <a:p>
            <a:pPr marL="609600" indent="-609600" eaLnBrk="1" hangingPunct="1">
              <a:buFontTx/>
              <a:buNone/>
            </a:pPr>
            <a:endParaRPr lang="en-US" altLang="en-US" b="1"/>
          </a:p>
          <a:p>
            <a:pPr marL="609600" indent="-609600" eaLnBrk="1" hangingPunct="1">
              <a:buFontTx/>
              <a:buNone/>
            </a:pPr>
            <a:r>
              <a:rPr lang="en-US" altLang="en-US" b="1"/>
              <a:t>7. Cell lyses (ruptures) and virus is released into environment to infect other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E67EABE-17F7-E344-A832-96B82ABC3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Lysogenic Cycle</a:t>
            </a:r>
          </a:p>
        </p:txBody>
      </p:sp>
      <p:pic>
        <p:nvPicPr>
          <p:cNvPr id="23556" name="Picture 4" descr="lyticlifecycle2">
            <a:extLst>
              <a:ext uri="{FF2B5EF4-FFF2-40B4-BE49-F238E27FC236}">
                <a16:creationId xmlns:a16="http://schemas.microsoft.com/office/drawing/2014/main" id="{6BEAF395-497E-2841-BE2F-21C3D6583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29400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Retrovirus">
            <a:extLst>
              <a:ext uri="{FF2B5EF4-FFF2-40B4-BE49-F238E27FC236}">
                <a16:creationId xmlns:a16="http://schemas.microsoft.com/office/drawing/2014/main" id="{C7241750-E0AA-DB44-A113-B1F3B2598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3038"/>
            <a:ext cx="53340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EDCC0DE-9718-AE44-867D-51536A464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>
                <a:highlight>
                  <a:srgbClr val="FFFF00"/>
                </a:highlight>
              </a:rPr>
              <a:t>Retroviruses: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E6CEF49-6346-9C46-8053-56974BC804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/>
            <a:r>
              <a:rPr lang="en-US" altLang="en-US" b="1" dirty="0">
                <a:highlight>
                  <a:srgbClr val="FFFF00"/>
                </a:highlight>
              </a:rPr>
              <a:t>RNA viruses</a:t>
            </a:r>
          </a:p>
          <a:p>
            <a:pPr marL="609600" indent="-609600" algn="ctr" eaLnBrk="1" hangingPunct="1"/>
            <a:endParaRPr lang="en-US" altLang="en-US" b="1" dirty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Viral </a:t>
            </a:r>
            <a:r>
              <a:rPr lang="en-US" altLang="en-US" b="1" dirty="0">
                <a:highlight>
                  <a:srgbClr val="FFFF00"/>
                </a:highlight>
              </a:rPr>
              <a:t>RNA injected </a:t>
            </a:r>
            <a:r>
              <a:rPr lang="en-US" altLang="en-US" b="1" dirty="0"/>
              <a:t>into host cell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>
                <a:highlight>
                  <a:srgbClr val="FFFF00"/>
                </a:highlight>
              </a:rPr>
              <a:t>Host cell’s DNA is used to make viral DNA</a:t>
            </a:r>
            <a:r>
              <a:rPr lang="en-US" altLang="en-US" b="1" dirty="0"/>
              <a:t> from viral RNA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/>
              <a:t>Viral RNA uses </a:t>
            </a:r>
            <a:r>
              <a:rPr lang="en-US" altLang="en-US" b="1" dirty="0">
                <a:highlight>
                  <a:srgbClr val="FFFF00"/>
                </a:highlight>
              </a:rPr>
              <a:t>reverse transcriptase </a:t>
            </a:r>
            <a:r>
              <a:rPr lang="en-US" altLang="en-US" b="1" dirty="0"/>
              <a:t>to make viral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3AAB798-B924-B44C-B1E1-E84FAF56CC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dirty="0"/>
              <a:t>4.  Viral DNA becomes a </a:t>
            </a:r>
            <a:r>
              <a:rPr lang="en-US" altLang="en-US" b="1" dirty="0">
                <a:highlight>
                  <a:srgbClr val="FFFF00"/>
                </a:highlight>
              </a:rPr>
              <a:t>provirus</a:t>
            </a:r>
          </a:p>
          <a:p>
            <a:pPr marL="609600" indent="-609600" eaLnBrk="1" hangingPunct="1">
              <a:buFontTx/>
              <a:buNone/>
            </a:pPr>
            <a:endParaRPr lang="en-US" altLang="en-US" b="1" dirty="0"/>
          </a:p>
          <a:p>
            <a:pPr marL="609600" indent="-609600" eaLnBrk="1" hangingPunct="1">
              <a:buFontTx/>
              <a:buNone/>
            </a:pPr>
            <a:r>
              <a:rPr lang="en-US" altLang="en-US" b="1" dirty="0"/>
              <a:t>5.  Keeps producing </a:t>
            </a:r>
            <a:r>
              <a:rPr lang="en-US" altLang="en-US" b="1" dirty="0">
                <a:highlight>
                  <a:srgbClr val="FFFF00"/>
                </a:highlight>
              </a:rPr>
              <a:t>new virus without killing cell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578B6C05-2C37-C64C-8AB3-216723821F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en-US" b="1" dirty="0"/>
          </a:p>
          <a:p>
            <a:pPr algn="ctr" eaLnBrk="1" hangingPunct="1"/>
            <a:r>
              <a:rPr lang="en-US" altLang="en-US" sz="3200" b="1" dirty="0">
                <a:highlight>
                  <a:srgbClr val="FFFF00"/>
                </a:highlight>
              </a:rPr>
              <a:t>Viruses</a:t>
            </a:r>
            <a:r>
              <a:rPr lang="en-US" altLang="en-US" sz="3200" b="1" dirty="0"/>
              <a:t> are </a:t>
            </a:r>
            <a:r>
              <a:rPr lang="en-US" altLang="en-US" sz="3200" b="1" dirty="0">
                <a:highlight>
                  <a:srgbClr val="FFFF00"/>
                </a:highlight>
              </a:rPr>
              <a:t>named</a:t>
            </a:r>
            <a:r>
              <a:rPr lang="en-US" altLang="en-US" sz="3200" b="1" dirty="0"/>
              <a:t> after the </a:t>
            </a:r>
            <a:r>
              <a:rPr lang="en-US" altLang="en-US" sz="3200" b="1" dirty="0">
                <a:highlight>
                  <a:srgbClr val="FFFF00"/>
                </a:highlight>
              </a:rPr>
              <a:t>disease </a:t>
            </a:r>
          </a:p>
          <a:p>
            <a:pPr algn="ctr" eaLnBrk="1" hangingPunct="1">
              <a:buFontTx/>
              <a:buNone/>
            </a:pPr>
            <a:endParaRPr lang="en-US" altLang="en-US" sz="3200" b="1" dirty="0">
              <a:highlight>
                <a:srgbClr val="FFFF00"/>
              </a:highlight>
            </a:endParaRPr>
          </a:p>
          <a:p>
            <a:pPr algn="ctr" eaLnBrk="1" hangingPunct="1">
              <a:buFontTx/>
              <a:buNone/>
            </a:pPr>
            <a:r>
              <a:rPr lang="en-US" altLang="en-US" sz="3200" b="1" dirty="0">
                <a:highlight>
                  <a:srgbClr val="FFFF00"/>
                </a:highlight>
              </a:rPr>
              <a:t>they cause or by what tissue they infect</a:t>
            </a:r>
            <a:r>
              <a:rPr lang="en-US" altLang="en-US" sz="3200" b="1" dirty="0"/>
              <a:t>.</a:t>
            </a:r>
            <a:endParaRPr lang="en-US" altLang="en-US" b="1" dirty="0"/>
          </a:p>
        </p:txBody>
      </p:sp>
      <p:pic>
        <p:nvPicPr>
          <p:cNvPr id="4101" name="Picture 5" descr="Meet the Microbes">
            <a:extLst>
              <a:ext uri="{FF2B5EF4-FFF2-40B4-BE49-F238E27FC236}">
                <a16:creationId xmlns:a16="http://schemas.microsoft.com/office/drawing/2014/main" id="{7B1D245A-B875-E64C-92F3-B0EE1A53B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9938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01C23730-2CFB-4B4A-9519-52A90DE4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Polio</a:t>
            </a:r>
          </a:p>
          <a:p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diagram">
            <a:extLst>
              <a:ext uri="{FF2B5EF4-FFF2-40B4-BE49-F238E27FC236}">
                <a16:creationId xmlns:a16="http://schemas.microsoft.com/office/drawing/2014/main" id="{FB622512-66EE-2347-9089-19309A6F7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81063"/>
            <a:ext cx="6934200" cy="53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5C1B2027-4461-1042-B7C7-1A79C83BD5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600" b="1" i="1" dirty="0"/>
              <a:t>To test for a retrovirus like HIV a blood</a:t>
            </a:r>
          </a:p>
          <a:p>
            <a:pPr algn="ctr" eaLnBrk="1" hangingPunct="1"/>
            <a:endParaRPr lang="en-US" altLang="en-US" sz="3600" b="1" i="1" dirty="0"/>
          </a:p>
          <a:p>
            <a:pPr algn="ctr" eaLnBrk="1" hangingPunct="1">
              <a:buFontTx/>
              <a:buNone/>
            </a:pPr>
            <a:r>
              <a:rPr lang="en-US" altLang="en-US" sz="3600" b="1" i="1" dirty="0"/>
              <a:t> test will be done to test for reverse </a:t>
            </a:r>
          </a:p>
          <a:p>
            <a:pPr algn="ctr" eaLnBrk="1" hangingPunct="1">
              <a:buFontTx/>
              <a:buNone/>
            </a:pPr>
            <a:endParaRPr lang="en-US" altLang="en-US" sz="3600" b="1" i="1" dirty="0"/>
          </a:p>
          <a:p>
            <a:pPr algn="ctr" eaLnBrk="1" hangingPunct="1">
              <a:buFontTx/>
              <a:buNone/>
            </a:pPr>
            <a:r>
              <a:rPr lang="en-US" altLang="en-US" sz="3600" b="1" i="1" dirty="0"/>
              <a:t> transcriptase.</a:t>
            </a:r>
          </a:p>
        </p:txBody>
      </p:sp>
      <p:pic>
        <p:nvPicPr>
          <p:cNvPr id="19460" name="Picture 4" descr="hm00163_">
            <a:extLst>
              <a:ext uri="{FF2B5EF4-FFF2-40B4-BE49-F238E27FC236}">
                <a16:creationId xmlns:a16="http://schemas.microsoft.com/office/drawing/2014/main" id="{49B083D0-921E-6045-8B52-960F7453B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0764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Aids/Hiv ">
            <a:hlinkClick r:id="rId3"/>
            <a:extLst>
              <a:ext uri="{FF2B5EF4-FFF2-40B4-BE49-F238E27FC236}">
                <a16:creationId xmlns:a16="http://schemas.microsoft.com/office/drawing/2014/main" id="{F0399683-75FF-A74A-A3BE-3FF94475A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19812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A62EEA6-F3CE-3C48-B2C4-A52F7684B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err="1">
                <a:highlight>
                  <a:srgbClr val="FFFF00"/>
                </a:highlight>
              </a:rPr>
              <a:t>Viroids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C6F3244-0E66-344E-87D8-439CA64C2B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highlight>
                  <a:srgbClr val="FFFF00"/>
                </a:highlight>
              </a:rPr>
              <a:t>RNA strand no protein coat </a:t>
            </a:r>
          </a:p>
          <a:p>
            <a:pPr eaLnBrk="1" hangingPunct="1"/>
            <a:endParaRPr lang="en-US" altLang="en-US" b="1" dirty="0">
              <a:highlight>
                <a:srgbClr val="FFFF00"/>
              </a:highlight>
            </a:endParaRPr>
          </a:p>
          <a:p>
            <a:pPr eaLnBrk="1" hangingPunct="1"/>
            <a:r>
              <a:rPr lang="en-US" altLang="en-US" b="1" dirty="0">
                <a:highlight>
                  <a:srgbClr val="FFFF00"/>
                </a:highlight>
              </a:rPr>
              <a:t>Cause diseases in plants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B5E7CBCD-84C6-D640-84F6-5565DCB3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066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pic>
        <p:nvPicPr>
          <p:cNvPr id="23557" name="Picture 6" descr="Structure of viroid">
            <a:extLst>
              <a:ext uri="{FF2B5EF4-FFF2-40B4-BE49-F238E27FC236}">
                <a16:creationId xmlns:a16="http://schemas.microsoft.com/office/drawing/2014/main" id="{B7C90306-4AEE-A440-9592-9A239D51D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00600"/>
            <a:ext cx="6934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488A760-85AD-5848-8E0D-FEC7C9EEC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highlight>
                  <a:srgbClr val="FFFF00"/>
                </a:highlight>
              </a:rPr>
              <a:t>Prions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B5C5108-4887-2C46-8B63-7A4182C8A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Are composed of  </a:t>
            </a:r>
            <a:r>
              <a:rPr lang="en-US" altLang="en-US" dirty="0">
                <a:highlight>
                  <a:srgbClr val="FFFF00"/>
                </a:highlight>
              </a:rPr>
              <a:t>proteins</a:t>
            </a:r>
            <a:r>
              <a:rPr lang="en-US" altLang="en-US" dirty="0"/>
              <a:t> but have </a:t>
            </a:r>
            <a:r>
              <a:rPr lang="en-US" altLang="en-US" dirty="0">
                <a:highlight>
                  <a:srgbClr val="FFFF00"/>
                </a:highlight>
              </a:rPr>
              <a:t>no nucleic acids </a:t>
            </a:r>
            <a:r>
              <a:rPr lang="en-US" altLang="en-US" dirty="0"/>
              <a:t>to carry </a:t>
            </a:r>
            <a:r>
              <a:rPr lang="en-US" altLang="en-US" dirty="0">
                <a:highlight>
                  <a:srgbClr val="FFFF00"/>
                </a:highlight>
              </a:rPr>
              <a:t>genetic information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They act like viruses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Cause diseases such as </a:t>
            </a:r>
            <a:r>
              <a:rPr lang="en-US" altLang="en-US" dirty="0">
                <a:highlight>
                  <a:srgbClr val="FFFF00"/>
                </a:highlight>
              </a:rPr>
              <a:t>mad cow disease &amp; Creutzfeldt-Jakob disease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9E291EC-027C-D04D-AC74-ABD11CEC2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>
                <a:highlight>
                  <a:srgbClr val="FFFF00"/>
                </a:highlight>
              </a:rPr>
              <a:t>Tobacco Mosaic Virus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0A44DA-6156-5249-8D8C-0C98FBA1E8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  <a:p>
            <a:pPr algn="ctr" eaLnBrk="1" hangingPunct="1"/>
            <a:r>
              <a:rPr lang="en-US" altLang="en-US" b="1"/>
              <a:t>First virus to be identified</a:t>
            </a:r>
          </a:p>
        </p:txBody>
      </p:sp>
      <p:pic>
        <p:nvPicPr>
          <p:cNvPr id="25604" name="Picture 5">
            <a:hlinkClick r:id="rId2"/>
            <a:extLst>
              <a:ext uri="{FF2B5EF4-FFF2-40B4-BE49-F238E27FC236}">
                <a16:creationId xmlns:a16="http://schemas.microsoft.com/office/drawing/2014/main" id="{5E85ACC7-28BB-5845-B08E-A61DFA33B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75063"/>
            <a:ext cx="38100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4B65CE01-8701-994F-A80D-075B36EF2E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/>
              <a:t>Viruses are composed of </a:t>
            </a:r>
            <a:r>
              <a:rPr lang="en-US" altLang="en-US" sz="3600" b="1" dirty="0">
                <a:highlight>
                  <a:srgbClr val="FFFF00"/>
                </a:highlight>
              </a:rPr>
              <a:t>nucleic acids </a:t>
            </a:r>
          </a:p>
          <a:p>
            <a:pPr algn="ctr" eaLnBrk="1" hangingPunct="1"/>
            <a:endParaRPr lang="en-US" altLang="en-US" sz="3600" b="1" dirty="0"/>
          </a:p>
          <a:p>
            <a:pPr algn="ctr" eaLnBrk="1" hangingPunct="1">
              <a:buFontTx/>
              <a:buNone/>
            </a:pPr>
            <a:r>
              <a:rPr lang="en-US" altLang="en-US" sz="3600" b="1" dirty="0"/>
              <a:t>enclosed in a </a:t>
            </a:r>
            <a:r>
              <a:rPr lang="en-US" altLang="en-US" sz="3600" b="1" dirty="0">
                <a:highlight>
                  <a:srgbClr val="FFFF00"/>
                </a:highlight>
              </a:rPr>
              <a:t>protein coat (capsid)</a:t>
            </a:r>
          </a:p>
        </p:txBody>
      </p:sp>
      <p:pic>
        <p:nvPicPr>
          <p:cNvPr id="5125" name="Picture 5" descr="smallpox virus replication picture">
            <a:hlinkClick r:id="rId2"/>
            <a:extLst>
              <a:ext uri="{FF2B5EF4-FFF2-40B4-BE49-F238E27FC236}">
                <a16:creationId xmlns:a16="http://schemas.microsoft.com/office/drawing/2014/main" id="{A84F21E8-B7AB-174A-83F4-4FEC9A92C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17145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>
            <a:extLst>
              <a:ext uri="{FF2B5EF4-FFF2-40B4-BE49-F238E27FC236}">
                <a16:creationId xmlns:a16="http://schemas.microsoft.com/office/drawing/2014/main" id="{C6EDC05F-7104-104B-A44B-6402878C7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10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Smallpox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38D630-5297-9E4A-89C3-C44B8D6D19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 dirty="0"/>
              <a:t>Viruses are considered to be </a:t>
            </a:r>
            <a:r>
              <a:rPr lang="en-US" altLang="en-US" sz="3200" b="1" dirty="0">
                <a:highlight>
                  <a:srgbClr val="FFFF00"/>
                </a:highlight>
              </a:rPr>
              <a:t>nonliving</a:t>
            </a:r>
            <a:r>
              <a:rPr lang="en-US" altLang="en-US" sz="3200" b="1" dirty="0"/>
              <a:t> because:</a:t>
            </a:r>
          </a:p>
          <a:p>
            <a:pPr algn="ctr" eaLnBrk="1" hangingPunct="1">
              <a:buFontTx/>
              <a:buNone/>
            </a:pPr>
            <a:endParaRPr lang="en-US" altLang="en-US" sz="3200" b="1" dirty="0"/>
          </a:p>
          <a:p>
            <a:pPr eaLnBrk="1" hangingPunct="1"/>
            <a:r>
              <a:rPr lang="en-US" altLang="en-US" sz="3200" b="1" dirty="0">
                <a:highlight>
                  <a:srgbClr val="FFFF00"/>
                </a:highlight>
              </a:rPr>
              <a:t>Don’t carry out respiration</a:t>
            </a:r>
          </a:p>
          <a:p>
            <a:pPr eaLnBrk="1" hangingPunct="1"/>
            <a:r>
              <a:rPr lang="en-US" altLang="en-US" sz="3200" b="1" dirty="0">
                <a:highlight>
                  <a:srgbClr val="FFFF00"/>
                </a:highlight>
              </a:rPr>
              <a:t>Don’t grow</a:t>
            </a:r>
          </a:p>
          <a:p>
            <a:pPr eaLnBrk="1" hangingPunct="1"/>
            <a:r>
              <a:rPr lang="en-US" altLang="en-US" sz="3200" b="1" dirty="0">
                <a:highlight>
                  <a:srgbClr val="FFFF00"/>
                </a:highlight>
              </a:rPr>
              <a:t>Don’t develop</a:t>
            </a:r>
          </a:p>
        </p:txBody>
      </p:sp>
      <p:pic>
        <p:nvPicPr>
          <p:cNvPr id="6149" name="Picture 5" descr="smallpox virus structure diagram">
            <a:hlinkClick r:id="rId2"/>
            <a:extLst>
              <a:ext uri="{FF2B5EF4-FFF2-40B4-BE49-F238E27FC236}">
                <a16:creationId xmlns:a16="http://schemas.microsoft.com/office/drawing/2014/main" id="{5CFB14BF-49CD-8849-8D02-1B134D1EB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>
            <a:extLst>
              <a:ext uri="{FF2B5EF4-FFF2-40B4-BE49-F238E27FC236}">
                <a16:creationId xmlns:a16="http://schemas.microsoft.com/office/drawing/2014/main" id="{C3F0CCAB-0626-4F44-A85F-9B341EB99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15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Smallpox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A6967DA9-F085-EE4F-964D-46F3C0153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/>
              <a:t>They </a:t>
            </a:r>
            <a:r>
              <a:rPr lang="en-US" altLang="en-US" sz="4000" b="1" dirty="0">
                <a:highlight>
                  <a:srgbClr val="FFFF00"/>
                </a:highlight>
              </a:rPr>
              <a:t>do replicate</a:t>
            </a:r>
            <a:r>
              <a:rPr lang="en-US" altLang="en-US" sz="4000" b="1" dirty="0"/>
              <a:t>… however </a:t>
            </a:r>
            <a:r>
              <a:rPr lang="en-US" altLang="en-US" sz="4000" b="1" dirty="0">
                <a:highlight>
                  <a:srgbClr val="FFFF00"/>
                </a:highlight>
              </a:rPr>
              <a:t>they</a:t>
            </a:r>
          </a:p>
          <a:p>
            <a:pPr algn="ctr" eaLnBrk="1" hangingPunct="1">
              <a:buFontTx/>
              <a:buNone/>
            </a:pPr>
            <a:endParaRPr lang="en-US" altLang="en-US" sz="4000" b="1" dirty="0">
              <a:highlight>
                <a:srgbClr val="FFFF00"/>
              </a:highlight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>
                <a:highlight>
                  <a:srgbClr val="FFFF00"/>
                </a:highlight>
              </a:rPr>
              <a:t>  require a host cell to carry out </a:t>
            </a:r>
          </a:p>
          <a:p>
            <a:pPr algn="ctr" eaLnBrk="1" hangingPunct="1">
              <a:buFontTx/>
              <a:buNone/>
            </a:pPr>
            <a:endParaRPr lang="en-US" altLang="en-US" sz="4000" b="1" dirty="0">
              <a:highlight>
                <a:srgbClr val="FFFF00"/>
              </a:highlight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>
                <a:highlight>
                  <a:srgbClr val="FFFF00"/>
                </a:highlight>
              </a:rPr>
              <a:t>  replication.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AE4CDC6-A58D-3B48-89BB-6FE3CFFFF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i="1" dirty="0">
                <a:highlight>
                  <a:srgbClr val="FFFF00"/>
                </a:highlight>
              </a:rPr>
              <a:t>Viral Structure: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81B6E9D-8FF7-7B4A-82D3-785FD9DC5C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altLang="en-US" sz="3200" b="1" dirty="0"/>
              <a:t>Virus is either </a:t>
            </a:r>
            <a:r>
              <a:rPr lang="en-US" altLang="en-US" sz="3200" b="1" dirty="0">
                <a:highlight>
                  <a:srgbClr val="FFFF00"/>
                </a:highlight>
              </a:rPr>
              <a:t>RNA or DNA</a:t>
            </a:r>
          </a:p>
        </p:txBody>
      </p:sp>
      <p:pic>
        <p:nvPicPr>
          <p:cNvPr id="8197" name="Picture 5" descr="DNA molecule coils 17 bp">
            <a:hlinkClick r:id="rId2"/>
            <a:extLst>
              <a:ext uri="{FF2B5EF4-FFF2-40B4-BE49-F238E27FC236}">
                <a16:creationId xmlns:a16="http://schemas.microsoft.com/office/drawing/2014/main" id="{DA9EEF7E-4101-484A-BB91-DA57F0191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1676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BF9A92-1F67-3945-9D11-DDF0EF45E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/>
              <a:t>How does a </a:t>
            </a:r>
            <a:r>
              <a:rPr lang="en-US" altLang="en-US" sz="4000" b="1" i="1" dirty="0">
                <a:highlight>
                  <a:srgbClr val="FFFF00"/>
                </a:highlight>
              </a:rPr>
              <a:t>virus infect a cell?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1882F5A-B023-124B-85C8-A57EF3922F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 </a:t>
            </a:r>
          </a:p>
          <a:p>
            <a:pPr algn="ctr" eaLnBrk="1" hangingPunct="1"/>
            <a:endParaRPr lang="en-US" altLang="en-US" b="1" dirty="0"/>
          </a:p>
          <a:p>
            <a:pPr algn="ctr" eaLnBrk="1" hangingPunct="1"/>
            <a:r>
              <a:rPr lang="en-US" altLang="en-US" sz="3200" b="1" dirty="0">
                <a:highlight>
                  <a:srgbClr val="FFFF00"/>
                </a:highlight>
              </a:rPr>
              <a:t>Virus recognizes host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CED85EF-9B9A-3041-8CA0-4C1BE05CA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 Attachment to a recognized cell.</a:t>
            </a:r>
            <a:r>
              <a:rPr lang="en-US" altLang="en-US" sz="400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BCEAF70-874E-BC41-812E-D279807D8E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sz="3600" b="1" dirty="0">
                <a:highlight>
                  <a:srgbClr val="FFFF00"/>
                </a:highlight>
              </a:rPr>
              <a:t>The virus and cell fit like a key and lock</a:t>
            </a:r>
          </a:p>
        </p:txBody>
      </p:sp>
      <p:pic>
        <p:nvPicPr>
          <p:cNvPr id="10245" name="Picture 5" descr="Hepatitis C Virus group image">
            <a:hlinkClick r:id="rId2"/>
            <a:extLst>
              <a:ext uri="{FF2B5EF4-FFF2-40B4-BE49-F238E27FC236}">
                <a16:creationId xmlns:a16="http://schemas.microsoft.com/office/drawing/2014/main" id="{9CDEF2FC-1E39-FE4C-8E6A-95D8FE3C5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17145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01E7C9AC-73BF-E049-8B7F-CE393E3E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15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Hepatitis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96CCE0C2-AFF7-F046-A925-8CB5682BD8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695425"/>
            <a:ext cx="78867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/>
              <a:t>  </a:t>
            </a:r>
          </a:p>
          <a:p>
            <a:pPr eaLnBrk="1" hangingPunct="1"/>
            <a:r>
              <a:rPr lang="en-US" altLang="en-US" sz="3600" b="1" dirty="0"/>
              <a:t>Virus enters cell by </a:t>
            </a:r>
            <a:r>
              <a:rPr lang="en-US" altLang="en-US" sz="3600" b="1" dirty="0">
                <a:highlight>
                  <a:srgbClr val="FFFF00"/>
                </a:highlight>
              </a:rPr>
              <a:t>injecting</a:t>
            </a:r>
            <a:r>
              <a:rPr lang="en-US" altLang="en-US" sz="3600" b="1" dirty="0"/>
              <a:t> nucleic </a:t>
            </a:r>
          </a:p>
          <a:p>
            <a:pPr eaLnBrk="1" hangingPunct="1"/>
            <a:endParaRPr lang="en-US" altLang="en-US" sz="3600" b="1" dirty="0"/>
          </a:p>
          <a:p>
            <a:pPr eaLnBrk="1" hangingPunct="1">
              <a:buFontTx/>
              <a:buNone/>
            </a:pPr>
            <a:r>
              <a:rPr lang="en-US" altLang="en-US" sz="3600" b="1" dirty="0"/>
              <a:t>      acid  (</a:t>
            </a:r>
            <a:r>
              <a:rPr lang="en-US" altLang="en-US" sz="3600" b="1" dirty="0">
                <a:highlight>
                  <a:srgbClr val="FFFF00"/>
                </a:highlight>
              </a:rPr>
              <a:t>RNA or DNA</a:t>
            </a:r>
            <a:r>
              <a:rPr lang="en-US" altLang="en-US" sz="3600" b="1" dirty="0"/>
              <a:t>) into host cell</a:t>
            </a:r>
            <a:r>
              <a:rPr lang="en-US" altLang="en-US" b="1" dirty="0"/>
              <a:t>.</a:t>
            </a:r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C3A978D4-F396-DB44-A267-6BA548349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-2968042"/>
            <a:ext cx="53943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4" name="Picture 6" descr="Aids/Hiv ">
            <a:hlinkClick r:id="rId2"/>
            <a:extLst>
              <a:ext uri="{FF2B5EF4-FFF2-40B4-BE49-F238E27FC236}">
                <a16:creationId xmlns:a16="http://schemas.microsoft.com/office/drawing/2014/main" id="{C9916F19-066B-1142-B485-2054B3460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19812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8">
            <a:extLst>
              <a:ext uri="{FF2B5EF4-FFF2-40B4-BE49-F238E27FC236}">
                <a16:creationId xmlns:a16="http://schemas.microsoft.com/office/drawing/2014/main" id="{318742DE-E000-5745-93FA-08F3F50B5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5626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AIDS/HIV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388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 Biology 11  Viruses Notes </vt:lpstr>
      <vt:lpstr>PowerPoint Presentation</vt:lpstr>
      <vt:lpstr>PowerPoint Presentation</vt:lpstr>
      <vt:lpstr>PowerPoint Presentation</vt:lpstr>
      <vt:lpstr>PowerPoint Presentation</vt:lpstr>
      <vt:lpstr>Viral Structure: </vt:lpstr>
      <vt:lpstr>How does a virus infect a cell?</vt:lpstr>
      <vt:lpstr> Attachment to a recognized cell. </vt:lpstr>
      <vt:lpstr>PowerPoint Presentation</vt:lpstr>
      <vt:lpstr>PowerPoint Presentation</vt:lpstr>
      <vt:lpstr>Two Different Cycles of viruses:</vt:lpstr>
      <vt:lpstr>Lytic Cycle </vt:lpstr>
      <vt:lpstr>Lytic Cycle</vt:lpstr>
      <vt:lpstr>Lysogenic Cycle </vt:lpstr>
      <vt:lpstr>PowerPoint Presentation</vt:lpstr>
      <vt:lpstr>Lysogenic Cycle</vt:lpstr>
      <vt:lpstr>PowerPoint Presentation</vt:lpstr>
      <vt:lpstr>Retroviruses:</vt:lpstr>
      <vt:lpstr>PowerPoint Presentation</vt:lpstr>
      <vt:lpstr>PowerPoint Presentation</vt:lpstr>
      <vt:lpstr>PowerPoint Presentation</vt:lpstr>
      <vt:lpstr>Viroids </vt:lpstr>
      <vt:lpstr>Prions</vt:lpstr>
      <vt:lpstr>Tobacco Mosaic Virus </vt:lpstr>
    </vt:vector>
  </TitlesOfParts>
  <Company>Birdville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Virus/Bacteria Notes</dc:title>
  <dc:creator>Internal User</dc:creator>
  <cp:lastModifiedBy>Alysha Bandali</cp:lastModifiedBy>
  <cp:revision>26</cp:revision>
  <cp:lastPrinted>2019-10-09T20:23:45Z</cp:lastPrinted>
  <dcterms:created xsi:type="dcterms:W3CDTF">2007-03-21T20:59:00Z</dcterms:created>
  <dcterms:modified xsi:type="dcterms:W3CDTF">2020-08-09T05:41:13Z</dcterms:modified>
</cp:coreProperties>
</file>